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6"/>
  </p:notesMasterIdLst>
  <p:handoutMasterIdLst>
    <p:handoutMasterId r:id="rId27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5" r:id="rId19"/>
    <p:sldId id="286" r:id="rId20"/>
    <p:sldId id="287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429"/>
    <a:srgbClr val="9DD9F6"/>
    <a:srgbClr val="BB9DC5"/>
    <a:srgbClr val="C6B6D8"/>
    <a:srgbClr val="F8C6B5"/>
    <a:srgbClr val="F7C1D9"/>
    <a:srgbClr val="9CD4CA"/>
    <a:srgbClr val="F9C158"/>
    <a:srgbClr val="DFB902"/>
    <a:srgbClr val="C0D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3" autoAdjust="0"/>
    <p:restoredTop sz="96768" autoAdjust="0"/>
  </p:normalViewPr>
  <p:slideViewPr>
    <p:cSldViewPr snapToObjects="1">
      <p:cViewPr varScale="1">
        <p:scale>
          <a:sx n="79" d="100"/>
          <a:sy n="79" d="100"/>
        </p:scale>
        <p:origin x="12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36F6E1-5AEE-405F-8134-612B27C98399}" type="datetimeFigureOut">
              <a:rPr lang="zh-TW" altLang="en-US"/>
              <a:pPr>
                <a:defRPr/>
              </a:pPr>
              <a:t>2022/12/29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A34DA9-4BD3-48DA-9404-E682128BE9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462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C8B7F88-6E4F-4FE8-84E3-1568AF710B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2779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059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B7F88-6E4F-4FE8-84E3-1568AF710BFD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8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3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896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09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1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824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507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940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ADF4-E926-4EE9-AAB6-7B1D0B534088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27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763000" y="4953000"/>
            <a:ext cx="3810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2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63000" y="5334000"/>
            <a:ext cx="3810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3" name="Rectangle 21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763000" y="5800725"/>
            <a:ext cx="3810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3200">
              <a:latin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auto">
          <a:xfrm>
            <a:off x="8101013" y="4652963"/>
            <a:ext cx="1042987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接點 22"/>
          <p:cNvCxnSpPr/>
          <p:nvPr/>
        </p:nvCxnSpPr>
        <p:spPr bwMode="auto">
          <a:xfrm>
            <a:off x="2632171" y="4383913"/>
            <a:ext cx="1" cy="1724232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56">
            <a:extLst>
              <a:ext uri="{FF2B5EF4-FFF2-40B4-BE49-F238E27FC236}">
                <a16:creationId xmlns:a16="http://schemas.microsoft.com/office/drawing/2014/main" xmlns="" id="{B8C13194-4B3D-41A0-9CEC-40BF214BA3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778" y="5381704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" name="直線接點 3"/>
          <p:cNvCxnSpPr>
            <a:endCxn id="51" idx="0"/>
          </p:cNvCxnSpPr>
          <p:nvPr/>
        </p:nvCxnSpPr>
        <p:spPr bwMode="auto">
          <a:xfrm>
            <a:off x="2632172" y="1263433"/>
            <a:ext cx="1" cy="1724232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5586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4-1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來到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福爾摩沙的紅毛人</a:t>
            </a:r>
          </a:p>
        </p:txBody>
      </p:sp>
      <p:pic>
        <p:nvPicPr>
          <p:cNvPr id="26" name="圖片 3">
            <a:extLst>
              <a:ext uri="{FF2B5EF4-FFF2-40B4-BE49-F238E27FC236}">
                <a16:creationId xmlns:a16="http://schemas.microsoft.com/office/drawing/2014/main" xmlns="" id="{C8002672-B015-4C11-9A4D-214EA79D58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6418263"/>
            <a:ext cx="1828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952122" y="908720"/>
            <a:ext cx="3348575" cy="504000"/>
          </a:xfrm>
          <a:prstGeom prst="roundRect">
            <a:avLst>
              <a:gd name="adj" fmla="val 0"/>
            </a:avLst>
          </a:prstGeom>
          <a:solidFill>
            <a:srgbClr val="C6B6D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捕魚</a:t>
            </a:r>
          </a:p>
        </p:txBody>
      </p:sp>
      <p:sp>
        <p:nvSpPr>
          <p:cNvPr id="49" name="圓角矩形 48"/>
          <p:cNvSpPr>
            <a:spLocks noChangeArrowheads="1"/>
          </p:cNvSpPr>
          <p:nvPr/>
        </p:nvSpPr>
        <p:spPr bwMode="auto">
          <a:xfrm>
            <a:off x="955910" y="1569611"/>
            <a:ext cx="3348575" cy="504000"/>
          </a:xfrm>
          <a:prstGeom prst="roundRect">
            <a:avLst>
              <a:gd name="adj" fmla="val 0"/>
            </a:avLst>
          </a:prstGeom>
          <a:solidFill>
            <a:srgbClr val="C6B6D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避風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" name="圓角矩形 49"/>
          <p:cNvSpPr>
            <a:spLocks noChangeArrowheads="1"/>
          </p:cNvSpPr>
          <p:nvPr/>
        </p:nvSpPr>
        <p:spPr bwMode="auto">
          <a:xfrm>
            <a:off x="957885" y="2236880"/>
            <a:ext cx="3348575" cy="504000"/>
          </a:xfrm>
          <a:prstGeom prst="roundRect">
            <a:avLst>
              <a:gd name="adj" fmla="val 0"/>
            </a:avLst>
          </a:prstGeom>
          <a:solidFill>
            <a:srgbClr val="C6B6D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交換物品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" name="圓角矩形 51"/>
          <p:cNvSpPr>
            <a:spLocks noChangeArrowheads="1"/>
          </p:cNvSpPr>
          <p:nvPr/>
        </p:nvSpPr>
        <p:spPr bwMode="auto">
          <a:xfrm>
            <a:off x="957885" y="5075953"/>
            <a:ext cx="3348575" cy="504000"/>
          </a:xfrm>
          <a:prstGeom prst="roundRect">
            <a:avLst>
              <a:gd name="adj" fmla="val 0"/>
            </a:avLst>
          </a:prstGeom>
          <a:solidFill>
            <a:srgbClr val="C6B6D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建立據點</a:t>
            </a:r>
          </a:p>
        </p:txBody>
      </p:sp>
      <p:sp>
        <p:nvSpPr>
          <p:cNvPr id="39" name="圓角矩形 38"/>
          <p:cNvSpPr>
            <a:spLocks noChangeArrowheads="1"/>
          </p:cNvSpPr>
          <p:nvPr/>
        </p:nvSpPr>
        <p:spPr bwMode="auto">
          <a:xfrm>
            <a:off x="957885" y="5723969"/>
            <a:ext cx="3348575" cy="504000"/>
          </a:xfrm>
          <a:prstGeom prst="roundRect">
            <a:avLst>
              <a:gd name="adj" fmla="val 0"/>
            </a:avLst>
          </a:prstGeom>
          <a:solidFill>
            <a:srgbClr val="C6B6D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招募漢人開墾</a:t>
            </a:r>
          </a:p>
        </p:txBody>
      </p:sp>
      <p:sp>
        <p:nvSpPr>
          <p:cNvPr id="41" name="圓角矩形 40"/>
          <p:cNvSpPr>
            <a:spLocks noChangeArrowheads="1"/>
          </p:cNvSpPr>
          <p:nvPr/>
        </p:nvSpPr>
        <p:spPr bwMode="auto">
          <a:xfrm>
            <a:off x="4417055" y="4862406"/>
            <a:ext cx="1451089" cy="1518922"/>
          </a:xfrm>
          <a:prstGeom prst="roundRect">
            <a:avLst>
              <a:gd name="adj" fmla="val 0"/>
            </a:avLst>
          </a:prstGeom>
          <a:solidFill>
            <a:srgbClr val="DFB902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雲林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嘉義</a:t>
            </a: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臺南</a:t>
            </a:r>
          </a:p>
        </p:txBody>
      </p:sp>
      <p:sp>
        <p:nvSpPr>
          <p:cNvPr id="5" name="燕尾形向右箭號 4"/>
          <p:cNvSpPr/>
          <p:nvPr/>
        </p:nvSpPr>
        <p:spPr bwMode="auto">
          <a:xfrm>
            <a:off x="4550142" y="3484349"/>
            <a:ext cx="1717748" cy="1012071"/>
          </a:xfrm>
          <a:prstGeom prst="notched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到來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8" name="直線接點 56"/>
          <p:cNvCxnSpPr>
            <a:cxnSpLocks noChangeShapeType="1"/>
          </p:cNvCxnSpPr>
          <p:nvPr/>
        </p:nvCxnSpPr>
        <p:spPr bwMode="auto">
          <a:xfrm>
            <a:off x="7026764" y="3706180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文字方塊 18"/>
          <p:cNvSpPr txBox="1"/>
          <p:nvPr/>
        </p:nvSpPr>
        <p:spPr>
          <a:xfrm>
            <a:off x="7280612" y="2199041"/>
            <a:ext cx="499446" cy="3046988"/>
          </a:xfrm>
          <a:prstGeom prst="rect">
            <a:avLst/>
          </a:prstGeom>
          <a:solidFill>
            <a:srgbClr val="C0D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住著原住民族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圓角矩形 8">
            <a:extLst>
              <a:ext uri="{FF2B5EF4-FFF2-40B4-BE49-F238E27FC236}">
                <a16:creationId xmlns="" xmlns:a16="http://schemas.microsoft.com/office/drawing/2014/main" id="{DBEDA593-0F5C-4DBD-AAFD-52114A44D208}"/>
              </a:ext>
            </a:extLst>
          </p:cNvPr>
          <p:cNvSpPr/>
          <p:nvPr/>
        </p:nvSpPr>
        <p:spPr bwMode="auto">
          <a:xfrm>
            <a:off x="6383266" y="1850773"/>
            <a:ext cx="676712" cy="3763507"/>
          </a:xfrm>
          <a:prstGeom prst="roundRect">
            <a:avLst/>
          </a:prstGeom>
          <a:solidFill>
            <a:srgbClr val="BB9DC5"/>
          </a:solidFill>
          <a:ln w="38100" cap="flat" cmpd="sng" algn="ctr">
            <a:solidFill>
              <a:srgbClr val="C6B6D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" name="文字方塊 6">
            <a:extLst>
              <a:ext uri="{FF2B5EF4-FFF2-40B4-BE49-F238E27FC236}">
                <a16:creationId xmlns="" xmlns:a16="http://schemas.microsoft.com/office/drawing/2014/main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059" y="1779210"/>
            <a:ext cx="738664" cy="3856638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大航海時代的臺灣</a:t>
            </a:r>
          </a:p>
        </p:txBody>
      </p:sp>
      <p:sp>
        <p:nvSpPr>
          <p:cNvPr id="24" name="矩形 23"/>
          <p:cNvSpPr/>
          <p:nvPr/>
        </p:nvSpPr>
        <p:spPr bwMode="auto">
          <a:xfrm>
            <a:off x="2379921" y="3795518"/>
            <a:ext cx="504502" cy="50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1" name="圓角矩形 50"/>
          <p:cNvSpPr>
            <a:spLocks noChangeArrowheads="1"/>
          </p:cNvSpPr>
          <p:nvPr/>
        </p:nvSpPr>
        <p:spPr bwMode="auto">
          <a:xfrm>
            <a:off x="957885" y="2987665"/>
            <a:ext cx="3348575" cy="105985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中國、日本商人、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漁民、海盜</a:t>
            </a: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957885" y="4211858"/>
            <a:ext cx="3348575" cy="50400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顏思齊、鄭芝龍</a:t>
            </a:r>
          </a:p>
        </p:txBody>
      </p:sp>
    </p:spTree>
    <p:extLst>
      <p:ext uri="{BB962C8B-B14F-4D97-AF65-F5344CB8AC3E}">
        <p14:creationId xmlns:p14="http://schemas.microsoft.com/office/powerpoint/2010/main" val="10501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50" grpId="0" animBg="1"/>
      <p:bldP spid="52" grpId="0" animBg="1"/>
      <p:bldP spid="39" grpId="0" animBg="1"/>
      <p:bldP spid="41" grpId="0" animBg="1"/>
      <p:bldP spid="5" grpId="0" animBg="1"/>
      <p:bldP spid="19" grpId="0" animBg="1"/>
      <p:bldP spid="51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直線接點 62"/>
          <p:cNvCxnSpPr/>
          <p:nvPr/>
        </p:nvCxnSpPr>
        <p:spPr>
          <a:xfrm>
            <a:off x="5357649" y="4715768"/>
            <a:ext cx="0" cy="8799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flipH="1">
            <a:off x="7373792" y="2060848"/>
            <a:ext cx="2945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7862508" y="567607"/>
            <a:ext cx="589103" cy="4373561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來臺灣必須提出申請</a:t>
            </a:r>
          </a:p>
        </p:txBody>
      </p:sp>
      <p:sp>
        <p:nvSpPr>
          <p:cNvPr id="66" name="矩形 65"/>
          <p:cNvSpPr/>
          <p:nvPr/>
        </p:nvSpPr>
        <p:spPr>
          <a:xfrm>
            <a:off x="8518800" y="567607"/>
            <a:ext cx="533760" cy="4373561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不能帶家眷</a:t>
            </a:r>
          </a:p>
        </p:txBody>
      </p:sp>
      <p:cxnSp>
        <p:nvCxnSpPr>
          <p:cNvPr id="72" name="直線接點 71"/>
          <p:cNvCxnSpPr/>
          <p:nvPr/>
        </p:nvCxnSpPr>
        <p:spPr>
          <a:xfrm flipV="1">
            <a:off x="8813351" y="332655"/>
            <a:ext cx="0" cy="234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8179522" y="332655"/>
            <a:ext cx="0" cy="234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H="1" flipV="1">
            <a:off x="7654704" y="332655"/>
            <a:ext cx="11586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>
            <a:off x="1455364" y="2304582"/>
            <a:ext cx="13853" cy="32846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/>
          <p:cNvCxnSpPr/>
          <p:nvPr/>
        </p:nvCxnSpPr>
        <p:spPr>
          <a:xfrm>
            <a:off x="1457961" y="5589804"/>
            <a:ext cx="3906127" cy="8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/>
          <p:nvPr/>
        </p:nvCxnSpPr>
        <p:spPr>
          <a:xfrm flipV="1">
            <a:off x="5357649" y="5211801"/>
            <a:ext cx="0" cy="559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向下箭號圖說文字 18"/>
          <p:cNvSpPr/>
          <p:nvPr/>
        </p:nvSpPr>
        <p:spPr>
          <a:xfrm>
            <a:off x="4860032" y="1412776"/>
            <a:ext cx="2619998" cy="2096447"/>
          </a:xfrm>
          <a:prstGeom prst="downArrowCallout">
            <a:avLst>
              <a:gd name="adj1" fmla="val 23791"/>
              <a:gd name="adj2" fmla="val 25000"/>
              <a:gd name="adj3" fmla="val 25000"/>
              <a:gd name="adj4" fmla="val 6497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清朝政府頒布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限制來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臺的規定</a:t>
            </a:r>
          </a:p>
        </p:txBody>
      </p:sp>
      <p:sp>
        <p:nvSpPr>
          <p:cNvPr id="20" name="向右箭號圖說文字 19"/>
          <p:cNvSpPr/>
          <p:nvPr/>
        </p:nvSpPr>
        <p:spPr>
          <a:xfrm>
            <a:off x="1830767" y="1481278"/>
            <a:ext cx="3029265" cy="1489913"/>
          </a:xfrm>
          <a:prstGeom prst="rightArrowCallout">
            <a:avLst>
              <a:gd name="adj1" fmla="val 27459"/>
              <a:gd name="adj2" fmla="val 24326"/>
              <a:gd name="adj3" fmla="val 35022"/>
              <a:gd name="adj4" fmla="val 79895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為防臺灣成為反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清復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明根據地</a:t>
            </a:r>
          </a:p>
        </p:txBody>
      </p:sp>
      <p:sp>
        <p:nvSpPr>
          <p:cNvPr id="58" name="向右箭號圖說文字 57"/>
          <p:cNvSpPr/>
          <p:nvPr/>
        </p:nvSpPr>
        <p:spPr>
          <a:xfrm>
            <a:off x="1830766" y="3595271"/>
            <a:ext cx="3029266" cy="1489913"/>
          </a:xfrm>
          <a:prstGeom prst="rightArrowCallout">
            <a:avLst>
              <a:gd name="adj1" fmla="val 27459"/>
              <a:gd name="adj2" fmla="val 24326"/>
              <a:gd name="adj3" fmla="val 35022"/>
              <a:gd name="adj4" fmla="val 79895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謀生不易</a:t>
            </a:r>
          </a:p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耕地有限</a:t>
            </a:r>
          </a:p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人口增加</a:t>
            </a:r>
          </a:p>
        </p:txBody>
      </p:sp>
      <p:sp>
        <p:nvSpPr>
          <p:cNvPr id="21" name="矩形 20"/>
          <p:cNvSpPr/>
          <p:nvPr/>
        </p:nvSpPr>
        <p:spPr>
          <a:xfrm>
            <a:off x="4860032" y="3500641"/>
            <a:ext cx="2619998" cy="17285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窮困的福建、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廣東居民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冒險偷渡</a:t>
            </a:r>
          </a:p>
        </p:txBody>
      </p:sp>
      <p:sp>
        <p:nvSpPr>
          <p:cNvPr id="101" name="圓角矩形 100"/>
          <p:cNvSpPr/>
          <p:nvPr/>
        </p:nvSpPr>
        <p:spPr>
          <a:xfrm>
            <a:off x="6480720" y="5898707"/>
            <a:ext cx="2123728" cy="5546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水利建設</a:t>
            </a:r>
          </a:p>
        </p:txBody>
      </p:sp>
      <p:sp>
        <p:nvSpPr>
          <p:cNvPr id="102" name="圓角矩形 101"/>
          <p:cNvSpPr/>
          <p:nvPr/>
        </p:nvSpPr>
        <p:spPr>
          <a:xfrm>
            <a:off x="4176464" y="5898707"/>
            <a:ext cx="2123728" cy="5546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土地開墾</a:t>
            </a:r>
          </a:p>
        </p:txBody>
      </p:sp>
      <p:sp>
        <p:nvSpPr>
          <p:cNvPr id="103" name="向上箭號 102"/>
          <p:cNvSpPr/>
          <p:nvPr/>
        </p:nvSpPr>
        <p:spPr>
          <a:xfrm rot="8467800">
            <a:off x="6746673" y="5350792"/>
            <a:ext cx="468560" cy="486976"/>
          </a:xfrm>
          <a:prstGeom prst="upArrow">
            <a:avLst/>
          </a:prstGeom>
          <a:solidFill>
            <a:srgbClr val="F79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向上箭號 103"/>
          <p:cNvSpPr/>
          <p:nvPr/>
        </p:nvSpPr>
        <p:spPr>
          <a:xfrm rot="12766992" flipH="1">
            <a:off x="5593091" y="5345756"/>
            <a:ext cx="468560" cy="486976"/>
          </a:xfrm>
          <a:prstGeom prst="upArrow">
            <a:avLst/>
          </a:prstGeom>
          <a:solidFill>
            <a:srgbClr val="F79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 rot="5400000">
            <a:off x="415740" y="2944684"/>
            <a:ext cx="2106441" cy="534962"/>
          </a:xfrm>
          <a:prstGeom prst="rect">
            <a:avLst/>
          </a:prstGeom>
          <a:solidFill>
            <a:srgbClr val="E5B02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十七世紀</a:t>
            </a:r>
          </a:p>
        </p:txBody>
      </p:sp>
      <p:cxnSp>
        <p:nvCxnSpPr>
          <p:cNvPr id="59" name="直線接點 58"/>
          <p:cNvCxnSpPr/>
          <p:nvPr/>
        </p:nvCxnSpPr>
        <p:spPr>
          <a:xfrm>
            <a:off x="827584" y="3240686"/>
            <a:ext cx="3653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46577" y="1916832"/>
            <a:ext cx="797105" cy="2627007"/>
            <a:chOff x="246578" y="950104"/>
            <a:chExt cx="797030" cy="6223118"/>
          </a:xfrm>
          <a:solidFill>
            <a:srgbClr val="5492AB"/>
          </a:solidFill>
        </p:grpSpPr>
        <p:sp>
          <p:nvSpPr>
            <p:cNvPr id="61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2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578" y="950104"/>
              <a:ext cx="738594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臺灣</a:t>
              </a:r>
            </a:p>
          </p:txBody>
        </p:sp>
      </p:grpSp>
      <p:cxnSp>
        <p:nvCxnSpPr>
          <p:cNvPr id="70" name="直線接點 69"/>
          <p:cNvCxnSpPr/>
          <p:nvPr/>
        </p:nvCxnSpPr>
        <p:spPr>
          <a:xfrm flipV="1">
            <a:off x="7653830" y="323646"/>
            <a:ext cx="0" cy="1738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5-1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開墾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拓荒建家園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0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19" grpId="0" animBg="1"/>
      <p:bldP spid="20" grpId="0" animBg="1"/>
      <p:bldP spid="58" grpId="0" animBg="1"/>
      <p:bldP spid="21" grpId="0" animBg="1"/>
      <p:bldP spid="101" grpId="0" animBg="1"/>
      <p:bldP spid="102" grpId="0" animBg="1"/>
      <p:bldP spid="103" grpId="0" animBg="1"/>
      <p:bldP spid="104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1479289"/>
            <a:ext cx="792163" cy="3856638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24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E9C3C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5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71" y="950104"/>
              <a:ext cx="738594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/>
              <a:r>
                <a:rPr lang="zh-TW" altLang="en-US" sz="3600" dirty="0">
                  <a:latin typeface="標楷體" pitchFamily="65" charset="-120"/>
                  <a:ea typeface="標楷體" pitchFamily="65" charset="-120"/>
                </a:rPr>
                <a:t>土地開墾</a:t>
              </a:r>
            </a:p>
          </p:txBody>
        </p:sp>
      </p:grpSp>
      <p:cxnSp>
        <p:nvCxnSpPr>
          <p:cNvPr id="52" name="直線接點 51"/>
          <p:cNvCxnSpPr/>
          <p:nvPr/>
        </p:nvCxnSpPr>
        <p:spPr>
          <a:xfrm>
            <a:off x="3344198" y="1743933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 rot="5400000">
            <a:off x="5200370" y="-194745"/>
            <a:ext cx="511251" cy="38486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向政府申請許可執照</a:t>
            </a:r>
          </a:p>
        </p:txBody>
      </p:sp>
      <p:sp>
        <p:nvSpPr>
          <p:cNvPr id="5" name="矩形 4"/>
          <p:cNvSpPr/>
          <p:nvPr/>
        </p:nvSpPr>
        <p:spPr>
          <a:xfrm rot="5400000">
            <a:off x="2099457" y="736788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開墾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許可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61" name="直線接點 60"/>
          <p:cNvCxnSpPr/>
          <p:nvPr/>
        </p:nvCxnSpPr>
        <p:spPr>
          <a:xfrm>
            <a:off x="3344198" y="2422685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 rot="5400000">
            <a:off x="6028463" y="-344086"/>
            <a:ext cx="511251" cy="55048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向政府納稅，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取得土地所有權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3" name="矩形 62"/>
          <p:cNvSpPr/>
          <p:nvPr/>
        </p:nvSpPr>
        <p:spPr>
          <a:xfrm rot="5400000">
            <a:off x="2099457" y="1415540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收成之後</a:t>
            </a:r>
          </a:p>
        </p:txBody>
      </p:sp>
      <p:cxnSp>
        <p:nvCxnSpPr>
          <p:cNvPr id="67" name="直線接點 66"/>
          <p:cNvCxnSpPr/>
          <p:nvPr/>
        </p:nvCxnSpPr>
        <p:spPr>
          <a:xfrm>
            <a:off x="3344198" y="30762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 rot="5400000">
            <a:off x="4588301" y="1738884"/>
            <a:ext cx="511251" cy="26244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吳沙、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姜秀鑾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9" name="矩形 68"/>
          <p:cNvSpPr/>
          <p:nvPr/>
        </p:nvSpPr>
        <p:spPr>
          <a:xfrm rot="5400000">
            <a:off x="2099457" y="2069107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著名墾戶</a:t>
            </a:r>
          </a:p>
        </p:txBody>
      </p:sp>
      <p:cxnSp>
        <p:nvCxnSpPr>
          <p:cNvPr id="71" name="直線接點 70"/>
          <p:cNvCxnSpPr/>
          <p:nvPr/>
        </p:nvCxnSpPr>
        <p:spPr>
          <a:xfrm>
            <a:off x="3344198" y="4444404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 rot="5400000">
            <a:off x="5632418" y="2073678"/>
            <a:ext cx="511251" cy="4712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漢人共同開墾、共建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家園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矩形 79"/>
          <p:cNvSpPr/>
          <p:nvPr/>
        </p:nvSpPr>
        <p:spPr>
          <a:xfrm rot="5400000">
            <a:off x="2099457" y="3437259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重要特徵</a:t>
            </a:r>
          </a:p>
        </p:txBody>
      </p:sp>
      <p:cxnSp>
        <p:nvCxnSpPr>
          <p:cNvPr id="92" name="直線接點 91"/>
          <p:cNvCxnSpPr/>
          <p:nvPr/>
        </p:nvCxnSpPr>
        <p:spPr>
          <a:xfrm>
            <a:off x="3344198" y="536229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 rot="5400000">
            <a:off x="5023949" y="3332019"/>
            <a:ext cx="1152126" cy="4136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漢人仍不斷越界開墾，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與原住民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族發生衝突</a:t>
            </a:r>
          </a:p>
        </p:txBody>
      </p:sp>
      <p:sp>
        <p:nvSpPr>
          <p:cNvPr id="96" name="矩形 95"/>
          <p:cNvSpPr/>
          <p:nvPr/>
        </p:nvSpPr>
        <p:spPr>
          <a:xfrm rot="5400000">
            <a:off x="2099457" y="4355145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劃分界碑</a:t>
            </a:r>
          </a:p>
        </p:txBody>
      </p:sp>
      <p:cxnSp>
        <p:nvCxnSpPr>
          <p:cNvPr id="98" name="直線接點 97"/>
          <p:cNvCxnSpPr/>
          <p:nvPr/>
        </p:nvCxnSpPr>
        <p:spPr>
          <a:xfrm>
            <a:off x="3344198" y="3724324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矩形 98"/>
          <p:cNvSpPr/>
          <p:nvPr/>
        </p:nvSpPr>
        <p:spPr>
          <a:xfrm rot="5400000">
            <a:off x="5416394" y="1569622"/>
            <a:ext cx="511251" cy="4280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由南部向中、北部擴大</a:t>
            </a:r>
          </a:p>
        </p:txBody>
      </p:sp>
      <p:sp>
        <p:nvSpPr>
          <p:cNvPr id="100" name="矩形 99"/>
          <p:cNvSpPr/>
          <p:nvPr/>
        </p:nvSpPr>
        <p:spPr>
          <a:xfrm rot="5400000">
            <a:off x="2099457" y="2717179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開墾區域</a:t>
            </a: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5-1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開墾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拓荒建家園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1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62" grpId="0" animBg="1"/>
      <p:bldP spid="63" grpId="0" animBg="1"/>
      <p:bldP spid="68" grpId="0" animBg="1"/>
      <p:bldP spid="69" grpId="0" animBg="1"/>
      <p:bldP spid="79" grpId="0" animBg="1"/>
      <p:bldP spid="80" grpId="0" animBg="1"/>
      <p:bldP spid="95" grpId="0" animBg="1"/>
      <p:bldP spid="96" grpId="0" animBg="1"/>
      <p:bldP spid="99" grpId="0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接點 46"/>
          <p:cNvCxnSpPr/>
          <p:nvPr/>
        </p:nvCxnSpPr>
        <p:spPr>
          <a:xfrm flipV="1">
            <a:off x="3553130" y="5883496"/>
            <a:ext cx="2885635" cy="55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3553130" y="6525343"/>
            <a:ext cx="275237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539134" y="5932460"/>
            <a:ext cx="0" cy="611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3333116" y="622533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520052" y="3039124"/>
            <a:ext cx="3500220" cy="29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3520052" y="3635485"/>
            <a:ext cx="4330788" cy="95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3511370" y="3039124"/>
            <a:ext cx="0" cy="611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3305352" y="3331995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V="1">
            <a:off x="3558898" y="1124744"/>
            <a:ext cx="1949206" cy="69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3558898" y="1732063"/>
            <a:ext cx="3965429" cy="95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3550216" y="1131712"/>
            <a:ext cx="0" cy="611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3344198" y="1424583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 rot="5400000">
            <a:off x="5383047" y="-716694"/>
            <a:ext cx="511251" cy="37713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利用低漥的水灌溉</a:t>
            </a:r>
          </a:p>
        </p:txBody>
      </p:sp>
      <p:sp>
        <p:nvSpPr>
          <p:cNvPr id="5" name="矩形 4"/>
          <p:cNvSpPr/>
          <p:nvPr/>
        </p:nvSpPr>
        <p:spPr>
          <a:xfrm rot="5400000">
            <a:off x="2099457" y="491703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開墾初期</a:t>
            </a:r>
          </a:p>
        </p:txBody>
      </p:sp>
      <p:sp>
        <p:nvSpPr>
          <p:cNvPr id="63" name="矩形 62"/>
          <p:cNvSpPr/>
          <p:nvPr/>
        </p:nvSpPr>
        <p:spPr>
          <a:xfrm rot="5400000">
            <a:off x="2099457" y="1415540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重要建設</a:t>
            </a:r>
          </a:p>
        </p:txBody>
      </p:sp>
      <p:sp>
        <p:nvSpPr>
          <p:cNvPr id="69" name="矩形 68"/>
          <p:cNvSpPr/>
          <p:nvPr/>
        </p:nvSpPr>
        <p:spPr>
          <a:xfrm rot="5400000">
            <a:off x="2099457" y="2331805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清代水圳</a:t>
            </a:r>
          </a:p>
        </p:txBody>
      </p:sp>
      <p:sp>
        <p:nvSpPr>
          <p:cNvPr id="79" name="矩形 78"/>
          <p:cNvSpPr/>
          <p:nvPr/>
        </p:nvSpPr>
        <p:spPr>
          <a:xfrm rot="5400000">
            <a:off x="4845645" y="4535243"/>
            <a:ext cx="511251" cy="2696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稻米產量增加</a:t>
            </a:r>
          </a:p>
        </p:txBody>
      </p:sp>
      <p:sp>
        <p:nvSpPr>
          <p:cNvPr id="80" name="矩形 79"/>
          <p:cNvSpPr/>
          <p:nvPr/>
        </p:nvSpPr>
        <p:spPr>
          <a:xfrm rot="5400000">
            <a:off x="2099457" y="5188255"/>
            <a:ext cx="511251" cy="1985562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成果</a:t>
            </a:r>
          </a:p>
        </p:txBody>
      </p:sp>
      <p:sp>
        <p:nvSpPr>
          <p:cNvPr id="100" name="矩形 99"/>
          <p:cNvSpPr/>
          <p:nvPr/>
        </p:nvSpPr>
        <p:spPr>
          <a:xfrm rot="5400000">
            <a:off x="2316305" y="3573216"/>
            <a:ext cx="511251" cy="2419259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清代三大圳</a:t>
            </a:r>
          </a:p>
        </p:txBody>
      </p:sp>
      <p:sp>
        <p:nvSpPr>
          <p:cNvPr id="35" name="矩形 34"/>
          <p:cNvSpPr/>
          <p:nvPr/>
        </p:nvSpPr>
        <p:spPr>
          <a:xfrm rot="5400000">
            <a:off x="5383048" y="-133294"/>
            <a:ext cx="511251" cy="37713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用埤塘儲蓄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用水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矩形 37"/>
          <p:cNvSpPr/>
          <p:nvPr/>
        </p:nvSpPr>
        <p:spPr>
          <a:xfrm rot="5400000">
            <a:off x="4845645" y="5118503"/>
            <a:ext cx="511251" cy="2696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帶動市街興起</a:t>
            </a:r>
          </a:p>
        </p:txBody>
      </p:sp>
      <p:grpSp>
        <p:nvGrpSpPr>
          <p:cNvPr id="23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1479289"/>
            <a:ext cx="792163" cy="3856638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24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E9C3C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5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70" y="950104"/>
              <a:ext cx="738594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/>
              <a:r>
                <a:rPr lang="zh-TW" altLang="en-US" sz="3600" dirty="0">
                  <a:latin typeface="標楷體" pitchFamily="65" charset="-120"/>
                  <a:ea typeface="標楷體" pitchFamily="65" charset="-120"/>
                </a:rPr>
                <a:t>水利建設</a:t>
              </a:r>
            </a:p>
          </p:txBody>
        </p:sp>
      </p:grpSp>
      <p:cxnSp>
        <p:nvCxnSpPr>
          <p:cNvPr id="55" name="直線接點 54"/>
          <p:cNvCxnSpPr>
            <a:stCxn id="63" idx="0"/>
          </p:cNvCxnSpPr>
          <p:nvPr/>
        </p:nvCxnSpPr>
        <p:spPr>
          <a:xfrm flipV="1">
            <a:off x="3347864" y="2407722"/>
            <a:ext cx="405158" cy="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 rot="5400000">
            <a:off x="5383049" y="537031"/>
            <a:ext cx="511251" cy="37713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興建水圳、引渠灌溉</a:t>
            </a:r>
          </a:p>
        </p:txBody>
      </p:sp>
      <p:sp>
        <p:nvSpPr>
          <p:cNvPr id="72" name="矩形 71"/>
          <p:cNvSpPr/>
          <p:nvPr/>
        </p:nvSpPr>
        <p:spPr>
          <a:xfrm rot="5400000">
            <a:off x="5383047" y="1197672"/>
            <a:ext cx="511251" cy="37713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多屬私人興建</a:t>
            </a:r>
          </a:p>
        </p:txBody>
      </p:sp>
      <p:sp>
        <p:nvSpPr>
          <p:cNvPr id="73" name="矩形 72"/>
          <p:cNvSpPr/>
          <p:nvPr/>
        </p:nvSpPr>
        <p:spPr>
          <a:xfrm rot="5400000">
            <a:off x="6031120" y="1133001"/>
            <a:ext cx="511251" cy="50674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出資者向用水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農戶收取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水租</a:t>
            </a:r>
          </a:p>
        </p:txBody>
      </p:sp>
      <p:cxnSp>
        <p:nvCxnSpPr>
          <p:cNvPr id="74" name="直線接點 73"/>
          <p:cNvCxnSpPr/>
          <p:nvPr/>
        </p:nvCxnSpPr>
        <p:spPr>
          <a:xfrm>
            <a:off x="3779912" y="4811405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 rot="5400000">
            <a:off x="4926307" y="3135239"/>
            <a:ext cx="1497971" cy="34100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今臺北市瑠公圳</a:t>
            </a:r>
          </a:p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今彰化縣八堡圳</a:t>
            </a:r>
          </a:p>
          <a:p>
            <a:pPr algn="ctr"/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今高雄市曹公圳</a:t>
            </a:r>
          </a:p>
        </p:txBody>
      </p:sp>
      <p:sp>
        <p:nvSpPr>
          <p:cNvPr id="3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5-1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開墾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拓荒建家園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63" grpId="0" animBg="1"/>
      <p:bldP spid="69" grpId="0" animBg="1"/>
      <p:bldP spid="79" grpId="0" animBg="1"/>
      <p:bldP spid="80" grpId="0" animBg="1"/>
      <p:bldP spid="100" grpId="0" animBg="1"/>
      <p:bldP spid="35" grpId="0" animBg="1"/>
      <p:bldP spid="38" grpId="0" animBg="1"/>
      <p:bldP spid="57" grpId="0" animBg="1"/>
      <p:bldP spid="72" grpId="0" animBg="1"/>
      <p:bldP spid="73" grpId="0" animBg="1"/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直線接點 101"/>
          <p:cNvCxnSpPr/>
          <p:nvPr/>
        </p:nvCxnSpPr>
        <p:spPr>
          <a:xfrm flipV="1">
            <a:off x="4377840" y="3389650"/>
            <a:ext cx="1087715" cy="11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4420389" y="3993370"/>
            <a:ext cx="1087715" cy="11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群組 68"/>
          <p:cNvGrpSpPr/>
          <p:nvPr/>
        </p:nvGrpSpPr>
        <p:grpSpPr>
          <a:xfrm>
            <a:off x="2195736" y="3385457"/>
            <a:ext cx="2160240" cy="619607"/>
            <a:chOff x="2267744" y="2660821"/>
            <a:chExt cx="2160240" cy="619607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3358750" y="3274906"/>
              <a:ext cx="1069234" cy="55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V="1">
              <a:off x="3345531" y="2660821"/>
              <a:ext cx="1058991" cy="8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3355459" y="2669319"/>
              <a:ext cx="0" cy="6111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V="1">
              <a:off x="2267744" y="2924944"/>
              <a:ext cx="1087715" cy="11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線接點 59"/>
          <p:cNvCxnSpPr/>
          <p:nvPr/>
        </p:nvCxnSpPr>
        <p:spPr>
          <a:xfrm flipV="1">
            <a:off x="3286742" y="2079484"/>
            <a:ext cx="4045667" cy="20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5413867" y="2897046"/>
            <a:ext cx="0" cy="255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6"/>
          <p:cNvSpPr/>
          <p:nvPr/>
        </p:nvSpPr>
        <p:spPr>
          <a:xfrm>
            <a:off x="4283968" y="2502761"/>
            <a:ext cx="2264121" cy="522098"/>
          </a:xfrm>
          <a:prstGeom prst="rect">
            <a:avLst/>
          </a:prstGeom>
          <a:solidFill>
            <a:srgbClr val="FBEB2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朱一貴事件</a:t>
            </a:r>
          </a:p>
        </p:txBody>
      </p:sp>
      <p:sp>
        <p:nvSpPr>
          <p:cNvPr id="88" name="矩形 87"/>
          <p:cNvSpPr/>
          <p:nvPr/>
        </p:nvSpPr>
        <p:spPr>
          <a:xfrm>
            <a:off x="6771709" y="2508185"/>
            <a:ext cx="2264121" cy="522098"/>
          </a:xfrm>
          <a:prstGeom prst="rect">
            <a:avLst/>
          </a:prstGeom>
          <a:solidFill>
            <a:srgbClr val="FBEB2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林爽文事件</a:t>
            </a:r>
          </a:p>
        </p:txBody>
      </p:sp>
      <p:cxnSp>
        <p:nvCxnSpPr>
          <p:cNvPr id="89" name="直線接點 88"/>
          <p:cNvCxnSpPr>
            <a:endCxn id="88" idx="1"/>
          </p:cNvCxnSpPr>
          <p:nvPr/>
        </p:nvCxnSpPr>
        <p:spPr>
          <a:xfrm>
            <a:off x="6548089" y="2769234"/>
            <a:ext cx="2236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接點 89"/>
          <p:cNvCxnSpPr/>
          <p:nvPr/>
        </p:nvCxnSpPr>
        <p:spPr>
          <a:xfrm>
            <a:off x="5413867" y="4247156"/>
            <a:ext cx="0" cy="255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4283968" y="4374969"/>
            <a:ext cx="2264121" cy="522098"/>
          </a:xfrm>
          <a:prstGeom prst="rect">
            <a:avLst/>
          </a:prstGeom>
          <a:solidFill>
            <a:srgbClr val="FBEB2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閩粵械鬥</a:t>
            </a:r>
          </a:p>
        </p:txBody>
      </p:sp>
      <p:sp>
        <p:nvSpPr>
          <p:cNvPr id="92" name="矩形 91"/>
          <p:cNvSpPr/>
          <p:nvPr/>
        </p:nvSpPr>
        <p:spPr>
          <a:xfrm>
            <a:off x="6771709" y="4380393"/>
            <a:ext cx="2264121" cy="522098"/>
          </a:xfrm>
          <a:prstGeom prst="rect">
            <a:avLst/>
          </a:prstGeom>
          <a:solidFill>
            <a:srgbClr val="FBEB2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漳泉械鬥</a:t>
            </a:r>
          </a:p>
        </p:txBody>
      </p:sp>
      <p:cxnSp>
        <p:nvCxnSpPr>
          <p:cNvPr id="93" name="直線接點 92"/>
          <p:cNvCxnSpPr>
            <a:endCxn id="92" idx="1"/>
          </p:cNvCxnSpPr>
          <p:nvPr/>
        </p:nvCxnSpPr>
        <p:spPr>
          <a:xfrm>
            <a:off x="6548089" y="4641442"/>
            <a:ext cx="2236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1828101" y="1761122"/>
            <a:ext cx="943699" cy="11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1848915" y="1755698"/>
            <a:ext cx="0" cy="37165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1625296" y="3613952"/>
            <a:ext cx="5382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013643" y="36139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 rot="5400000">
            <a:off x="153588" y="3162332"/>
            <a:ext cx="2585630" cy="490551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民變與械鬥</a:t>
            </a:r>
          </a:p>
        </p:txBody>
      </p:sp>
      <p:cxnSp>
        <p:nvCxnSpPr>
          <p:cNvPr id="37" name="直線接點 36"/>
          <p:cNvCxnSpPr/>
          <p:nvPr/>
        </p:nvCxnSpPr>
        <p:spPr>
          <a:xfrm flipV="1">
            <a:off x="3273523" y="1484784"/>
            <a:ext cx="4045667" cy="20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486256" y="1229159"/>
            <a:ext cx="3985577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官吏剝削與壓迫</a:t>
            </a:r>
          </a:p>
        </p:txBody>
      </p:sp>
      <p:sp>
        <p:nvSpPr>
          <p:cNvPr id="42" name="矩形 41"/>
          <p:cNvSpPr/>
          <p:nvPr/>
        </p:nvSpPr>
        <p:spPr>
          <a:xfrm>
            <a:off x="3486256" y="1850133"/>
            <a:ext cx="3985577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人民爭奪耕地、水源</a:t>
            </a:r>
          </a:p>
        </p:txBody>
      </p:sp>
      <p:cxnSp>
        <p:nvCxnSpPr>
          <p:cNvPr id="44" name="直線接點 43"/>
          <p:cNvCxnSpPr/>
          <p:nvPr/>
        </p:nvCxnSpPr>
        <p:spPr>
          <a:xfrm>
            <a:off x="3283451" y="1505497"/>
            <a:ext cx="0" cy="611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 flipV="1">
            <a:off x="2195736" y="1761122"/>
            <a:ext cx="1087715" cy="11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V="1">
            <a:off x="1849873" y="5445224"/>
            <a:ext cx="993935" cy="16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051720" y="1494649"/>
            <a:ext cx="1056095" cy="52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原因</a:t>
            </a:r>
          </a:p>
        </p:txBody>
      </p:sp>
      <p:sp>
        <p:nvSpPr>
          <p:cNvPr id="51" name="矩形 50"/>
          <p:cNvSpPr/>
          <p:nvPr/>
        </p:nvSpPr>
        <p:spPr>
          <a:xfrm>
            <a:off x="2032288" y="3397472"/>
            <a:ext cx="1056095" cy="52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種類</a:t>
            </a:r>
          </a:p>
        </p:txBody>
      </p:sp>
      <p:sp>
        <p:nvSpPr>
          <p:cNvPr id="83" name="矩形 82"/>
          <p:cNvSpPr/>
          <p:nvPr/>
        </p:nvSpPr>
        <p:spPr>
          <a:xfrm>
            <a:off x="4651604" y="3141847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群眾集體反抗政府</a:t>
            </a:r>
          </a:p>
        </p:txBody>
      </p:sp>
      <p:sp>
        <p:nvSpPr>
          <p:cNvPr id="85" name="矩形 84"/>
          <p:cNvSpPr/>
          <p:nvPr/>
        </p:nvSpPr>
        <p:spPr>
          <a:xfrm>
            <a:off x="4651604" y="3752956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移民發生集體衝突</a:t>
            </a:r>
          </a:p>
        </p:txBody>
      </p:sp>
      <p:sp>
        <p:nvSpPr>
          <p:cNvPr id="66" name="矩形 65"/>
          <p:cNvSpPr/>
          <p:nvPr/>
        </p:nvSpPr>
        <p:spPr>
          <a:xfrm>
            <a:off x="3486257" y="3141847"/>
            <a:ext cx="1013736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民變</a:t>
            </a:r>
          </a:p>
        </p:txBody>
      </p:sp>
      <p:sp>
        <p:nvSpPr>
          <p:cNvPr id="73" name="矩形 72"/>
          <p:cNvSpPr/>
          <p:nvPr/>
        </p:nvSpPr>
        <p:spPr>
          <a:xfrm>
            <a:off x="3486257" y="3752956"/>
            <a:ext cx="1013736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械鬥</a:t>
            </a:r>
          </a:p>
        </p:txBody>
      </p:sp>
      <p:cxnSp>
        <p:nvCxnSpPr>
          <p:cNvPr id="94" name="直線接點 93"/>
          <p:cNvCxnSpPr>
            <a:endCxn id="95" idx="1"/>
          </p:cNvCxnSpPr>
          <p:nvPr/>
        </p:nvCxnSpPr>
        <p:spPr>
          <a:xfrm>
            <a:off x="2915816" y="5472207"/>
            <a:ext cx="5704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3486256" y="5211158"/>
            <a:ext cx="3985577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造成族群遷徙和分居</a:t>
            </a:r>
          </a:p>
        </p:txBody>
      </p:sp>
      <p:sp>
        <p:nvSpPr>
          <p:cNvPr id="55" name="矩形 54"/>
          <p:cNvSpPr/>
          <p:nvPr/>
        </p:nvSpPr>
        <p:spPr>
          <a:xfrm>
            <a:off x="2051720" y="5205734"/>
            <a:ext cx="1056095" cy="52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影響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48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19" y="1542082"/>
            <a:ext cx="792162" cy="4104456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49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62" y="950104"/>
              <a:ext cx="738595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移墾社會的發展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41" name="圖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418263"/>
            <a:ext cx="1828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移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墾社會的發展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3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91" grpId="0" animBg="1"/>
      <p:bldP spid="92" grpId="0" animBg="1"/>
      <p:bldP spid="5" grpId="0" animBg="1"/>
      <p:bldP spid="40" grpId="0" animBg="1"/>
      <p:bldP spid="42" grpId="0" animBg="1"/>
      <p:bldP spid="47" grpId="0" animBg="1"/>
      <p:bldP spid="51" grpId="0" animBg="1"/>
      <p:bldP spid="83" grpId="0" animBg="1"/>
      <p:bldP spid="85" grpId="0" animBg="1"/>
      <p:bldP spid="66" grpId="0" animBg="1"/>
      <p:bldP spid="73" grpId="0" animBg="1"/>
      <p:bldP spid="95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直線接點 84"/>
          <p:cNvCxnSpPr/>
          <p:nvPr/>
        </p:nvCxnSpPr>
        <p:spPr>
          <a:xfrm>
            <a:off x="3369636" y="1585256"/>
            <a:ext cx="2368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3358750" y="3250810"/>
            <a:ext cx="2368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>
            <a:off x="3369636" y="5085184"/>
            <a:ext cx="2368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flipH="1">
            <a:off x="7020271" y="5596114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>
            <a:off x="5288234" y="5140515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83" idx="2"/>
          </p:cNvCxnSpPr>
          <p:nvPr/>
        </p:nvCxnSpPr>
        <p:spPr>
          <a:xfrm>
            <a:off x="5295878" y="1790858"/>
            <a:ext cx="0" cy="8124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1833363" y="978416"/>
            <a:ext cx="506389" cy="2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1843291" y="978416"/>
            <a:ext cx="0" cy="540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1619672" y="3366961"/>
            <a:ext cx="5382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013643" y="34290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 rot="5400000">
            <a:off x="153588" y="3162332"/>
            <a:ext cx="2585630" cy="490551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教育發展</a:t>
            </a:r>
          </a:p>
        </p:txBody>
      </p:sp>
      <p:cxnSp>
        <p:nvCxnSpPr>
          <p:cNvPr id="37" name="直線接點 36"/>
          <p:cNvCxnSpPr/>
          <p:nvPr/>
        </p:nvCxnSpPr>
        <p:spPr>
          <a:xfrm>
            <a:off x="2483768" y="980728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2902598" y="692696"/>
            <a:ext cx="3924261" cy="5220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先民開墾、定居一處</a:t>
            </a:r>
          </a:p>
        </p:txBody>
      </p:sp>
      <p:cxnSp>
        <p:nvCxnSpPr>
          <p:cNvPr id="65" name="直線接點 64"/>
          <p:cNvCxnSpPr/>
          <p:nvPr/>
        </p:nvCxnSpPr>
        <p:spPr>
          <a:xfrm>
            <a:off x="2689864" y="1588121"/>
            <a:ext cx="2368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2699792" y="1588121"/>
            <a:ext cx="0" cy="3747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2524156" y="3359704"/>
            <a:ext cx="4560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026666" y="711942"/>
            <a:ext cx="558880" cy="1060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興起</a:t>
            </a:r>
          </a:p>
        </p:txBody>
      </p:sp>
      <p:sp>
        <p:nvSpPr>
          <p:cNvPr id="51" name="矩形 50"/>
          <p:cNvSpPr/>
          <p:nvPr/>
        </p:nvSpPr>
        <p:spPr>
          <a:xfrm>
            <a:off x="2026665" y="2358318"/>
            <a:ext cx="547478" cy="20985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學習場所</a:t>
            </a:r>
          </a:p>
        </p:txBody>
      </p:sp>
      <p:sp>
        <p:nvSpPr>
          <p:cNvPr id="83" name="矩形 82"/>
          <p:cNvSpPr/>
          <p:nvPr/>
        </p:nvSpPr>
        <p:spPr>
          <a:xfrm>
            <a:off x="3571484" y="1268760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民間主要學習場所</a:t>
            </a:r>
          </a:p>
        </p:txBody>
      </p:sp>
      <p:cxnSp>
        <p:nvCxnSpPr>
          <p:cNvPr id="94" name="直線接點 93"/>
          <p:cNvCxnSpPr>
            <a:endCxn id="95" idx="1"/>
          </p:cNvCxnSpPr>
          <p:nvPr/>
        </p:nvCxnSpPr>
        <p:spPr>
          <a:xfrm>
            <a:off x="2688906" y="6093296"/>
            <a:ext cx="210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>
          <a:xfrm>
            <a:off x="2899307" y="5877272"/>
            <a:ext cx="3462008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首重學生品德培養</a:t>
            </a:r>
          </a:p>
        </p:txBody>
      </p:sp>
      <p:cxnSp>
        <p:nvCxnSpPr>
          <p:cNvPr id="43" name="直線接點 42"/>
          <p:cNvCxnSpPr/>
          <p:nvPr/>
        </p:nvCxnSpPr>
        <p:spPr>
          <a:xfrm>
            <a:off x="2699792" y="5322980"/>
            <a:ext cx="2028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571484" y="1844547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多由家族出資設立</a:t>
            </a:r>
          </a:p>
        </p:txBody>
      </p:sp>
      <p:sp>
        <p:nvSpPr>
          <p:cNvPr id="50" name="矩形 49"/>
          <p:cNvSpPr/>
          <p:nvPr/>
        </p:nvSpPr>
        <p:spPr>
          <a:xfrm>
            <a:off x="3571484" y="2420334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給予學生個別指導</a:t>
            </a:r>
          </a:p>
        </p:txBody>
      </p:sp>
      <p:cxnSp>
        <p:nvCxnSpPr>
          <p:cNvPr id="60" name="直線接點 59"/>
          <p:cNvCxnSpPr/>
          <p:nvPr/>
        </p:nvCxnSpPr>
        <p:spPr>
          <a:xfrm>
            <a:off x="5295877" y="3490899"/>
            <a:ext cx="0" cy="8124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3571483" y="3571908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聘請名望學者講學</a:t>
            </a:r>
          </a:p>
        </p:txBody>
      </p:sp>
      <p:sp>
        <p:nvSpPr>
          <p:cNvPr id="62" name="矩形 61"/>
          <p:cNvSpPr/>
          <p:nvPr/>
        </p:nvSpPr>
        <p:spPr>
          <a:xfrm>
            <a:off x="3571483" y="4147695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師生都要住校</a:t>
            </a:r>
          </a:p>
        </p:txBody>
      </p:sp>
      <p:sp>
        <p:nvSpPr>
          <p:cNvPr id="57" name="矩形 56"/>
          <p:cNvSpPr/>
          <p:nvPr/>
        </p:nvSpPr>
        <p:spPr>
          <a:xfrm>
            <a:off x="3571483" y="2996121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由公家或私人設立</a:t>
            </a:r>
          </a:p>
        </p:txBody>
      </p:sp>
      <p:sp>
        <p:nvSpPr>
          <p:cNvPr id="79" name="矩形 78"/>
          <p:cNvSpPr/>
          <p:nvPr/>
        </p:nvSpPr>
        <p:spPr>
          <a:xfrm>
            <a:off x="3571483" y="5299268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官方教育機構</a:t>
            </a:r>
          </a:p>
        </p:txBody>
      </p:sp>
      <p:sp>
        <p:nvSpPr>
          <p:cNvPr id="80" name="矩形 79"/>
          <p:cNvSpPr/>
          <p:nvPr/>
        </p:nvSpPr>
        <p:spPr>
          <a:xfrm>
            <a:off x="3571483" y="4723482"/>
            <a:ext cx="3448788" cy="52209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地方政府所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設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置</a:t>
            </a:r>
          </a:p>
        </p:txBody>
      </p:sp>
      <p:sp>
        <p:nvSpPr>
          <p:cNvPr id="81" name="矩形 80"/>
          <p:cNvSpPr/>
          <p:nvPr/>
        </p:nvSpPr>
        <p:spPr>
          <a:xfrm>
            <a:off x="7116811" y="5144129"/>
            <a:ext cx="1847677" cy="907039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為國培育為官人才</a:t>
            </a:r>
          </a:p>
        </p:txBody>
      </p:sp>
      <p:sp>
        <p:nvSpPr>
          <p:cNvPr id="66" name="矩形 65"/>
          <p:cNvSpPr/>
          <p:nvPr/>
        </p:nvSpPr>
        <p:spPr>
          <a:xfrm>
            <a:off x="2902598" y="1321648"/>
            <a:ext cx="506868" cy="10366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私塾</a:t>
            </a:r>
          </a:p>
        </p:txBody>
      </p:sp>
      <p:sp>
        <p:nvSpPr>
          <p:cNvPr id="73" name="矩形 72"/>
          <p:cNvSpPr/>
          <p:nvPr/>
        </p:nvSpPr>
        <p:spPr>
          <a:xfrm>
            <a:off x="2902598" y="2787247"/>
            <a:ext cx="506868" cy="953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書院</a:t>
            </a:r>
          </a:p>
        </p:txBody>
      </p:sp>
      <p:sp>
        <p:nvSpPr>
          <p:cNvPr id="48" name="矩形 47"/>
          <p:cNvSpPr/>
          <p:nvPr/>
        </p:nvSpPr>
        <p:spPr>
          <a:xfrm>
            <a:off x="2902598" y="4797152"/>
            <a:ext cx="506868" cy="1008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儒學</a:t>
            </a:r>
          </a:p>
        </p:txBody>
      </p:sp>
      <p:cxnSp>
        <p:nvCxnSpPr>
          <p:cNvPr id="99" name="直線接點 98"/>
          <p:cNvCxnSpPr/>
          <p:nvPr/>
        </p:nvCxnSpPr>
        <p:spPr>
          <a:xfrm>
            <a:off x="2688906" y="6599874"/>
            <a:ext cx="210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>
            <a:off x="2688906" y="6093296"/>
            <a:ext cx="0" cy="522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>
            <a:off x="2267744" y="6381328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2046097" y="4653136"/>
            <a:ext cx="539079" cy="216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學習內容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02" name="直線接點 101"/>
          <p:cNvCxnSpPr/>
          <p:nvPr/>
        </p:nvCxnSpPr>
        <p:spPr>
          <a:xfrm>
            <a:off x="1843291" y="6387081"/>
            <a:ext cx="210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 flipH="1">
            <a:off x="5580112" y="6597352"/>
            <a:ext cx="2376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矩形 103"/>
          <p:cNvSpPr/>
          <p:nvPr/>
        </p:nvSpPr>
        <p:spPr>
          <a:xfrm>
            <a:off x="6480720" y="6381328"/>
            <a:ext cx="2627784" cy="432048"/>
          </a:xfrm>
          <a:prstGeom prst="rect">
            <a:avLst/>
          </a:prstGeom>
          <a:solidFill>
            <a:srgbClr val="FFB3B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參加科舉考試</a:t>
            </a:r>
          </a:p>
        </p:txBody>
      </p:sp>
      <p:sp>
        <p:nvSpPr>
          <p:cNvPr id="98" name="矩形 97"/>
          <p:cNvSpPr/>
          <p:nvPr/>
        </p:nvSpPr>
        <p:spPr>
          <a:xfrm>
            <a:off x="2899306" y="6374545"/>
            <a:ext cx="3462009" cy="438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傳授四書五經</a:t>
            </a:r>
          </a:p>
        </p:txBody>
      </p:sp>
      <p:grpSp>
        <p:nvGrpSpPr>
          <p:cNvPr id="54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19" y="1542082"/>
            <a:ext cx="792162" cy="4104456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58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9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62" y="950104"/>
              <a:ext cx="738595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移墾社會的發展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63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移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墾社會的發展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5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0" grpId="0" animBg="1"/>
      <p:bldP spid="47" grpId="0" animBg="1"/>
      <p:bldP spid="51" grpId="0" animBg="1"/>
      <p:bldP spid="83" grpId="0" animBg="1"/>
      <p:bldP spid="95" grpId="0" animBg="1"/>
      <p:bldP spid="49" grpId="0" animBg="1"/>
      <p:bldP spid="50" grpId="0" animBg="1"/>
      <p:bldP spid="61" grpId="0" animBg="1"/>
      <p:bldP spid="62" grpId="0" animBg="1"/>
      <p:bldP spid="57" grpId="0" animBg="1"/>
      <p:bldP spid="79" grpId="0" animBg="1"/>
      <p:bldP spid="80" grpId="0" animBg="1"/>
      <p:bldP spid="81" grpId="0" animBg="1"/>
      <p:bldP spid="66" grpId="0" animBg="1"/>
      <p:bldP spid="73" grpId="0" animBg="1"/>
      <p:bldP spid="48" grpId="0" animBg="1"/>
      <p:bldP spid="55" grpId="0" animBg="1"/>
      <p:bldP spid="104" grpId="0" animBg="1"/>
      <p:bldP spid="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群組 34"/>
          <p:cNvGrpSpPr/>
          <p:nvPr/>
        </p:nvGrpSpPr>
        <p:grpSpPr>
          <a:xfrm>
            <a:off x="1625296" y="1572558"/>
            <a:ext cx="2442648" cy="3220571"/>
            <a:chOff x="1625296" y="1755698"/>
            <a:chExt cx="2442648" cy="2949657"/>
          </a:xfrm>
        </p:grpSpPr>
        <p:cxnSp>
          <p:nvCxnSpPr>
            <p:cNvPr id="46" name="直線接點 45"/>
            <p:cNvCxnSpPr/>
            <p:nvPr/>
          </p:nvCxnSpPr>
          <p:spPr>
            <a:xfrm>
              <a:off x="1828101" y="1761123"/>
              <a:ext cx="2239843" cy="11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1848915" y="1755698"/>
              <a:ext cx="0" cy="29496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1625296" y="3613952"/>
              <a:ext cx="5382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1848915" y="2588711"/>
              <a:ext cx="314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1848915" y="4705355"/>
              <a:ext cx="314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接點 30"/>
          <p:cNvCxnSpPr/>
          <p:nvPr/>
        </p:nvCxnSpPr>
        <p:spPr>
          <a:xfrm>
            <a:off x="1013643" y="36139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 rot="5400000">
            <a:off x="-239733" y="3338264"/>
            <a:ext cx="3372272" cy="490551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原住民族的漢化</a:t>
            </a:r>
          </a:p>
        </p:txBody>
      </p:sp>
      <p:sp>
        <p:nvSpPr>
          <p:cNvPr id="47" name="矩形 46"/>
          <p:cNvSpPr/>
          <p:nvPr/>
        </p:nvSpPr>
        <p:spPr>
          <a:xfrm>
            <a:off x="1999144" y="1085143"/>
            <a:ext cx="2736304" cy="9757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原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保有獨特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文化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979712" y="3140968"/>
            <a:ext cx="2755736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融入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漢人生活方式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979712" y="2228215"/>
            <a:ext cx="2755736" cy="52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後受漢人影響</a:t>
            </a:r>
          </a:p>
        </p:txBody>
      </p:sp>
      <p:sp>
        <p:nvSpPr>
          <p:cNvPr id="57" name="矩形 56"/>
          <p:cNvSpPr/>
          <p:nvPr/>
        </p:nvSpPr>
        <p:spPr>
          <a:xfrm>
            <a:off x="1979712" y="4311200"/>
            <a:ext cx="3115776" cy="11035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清朝政府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鼓勵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讀漢文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、用漢姓</a:t>
            </a:r>
          </a:p>
        </p:txBody>
      </p:sp>
      <p:grpSp>
        <p:nvGrpSpPr>
          <p:cNvPr id="17" name="群組 16"/>
          <p:cNvGrpSpPr/>
          <p:nvPr/>
        </p:nvGrpSpPr>
        <p:grpSpPr>
          <a:xfrm>
            <a:off x="4788024" y="1023479"/>
            <a:ext cx="3600400" cy="1701207"/>
            <a:chOff x="3995936" y="215625"/>
            <a:chExt cx="3600400" cy="1701207"/>
          </a:xfrm>
        </p:grpSpPr>
        <p:sp>
          <p:nvSpPr>
            <p:cNvPr id="16" name="矩形 15"/>
            <p:cNvSpPr/>
            <p:nvPr/>
          </p:nvSpPr>
          <p:spPr>
            <a:xfrm>
              <a:off x="5895254" y="503359"/>
              <a:ext cx="108012" cy="1274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向右箭號 14"/>
            <p:cNvSpPr/>
            <p:nvPr/>
          </p:nvSpPr>
          <p:spPr>
            <a:xfrm rot="10800000">
              <a:off x="3995936" y="1558548"/>
              <a:ext cx="2430032" cy="28803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410196" y="215625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主導政治與經濟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4410196" y="806053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風俗習慣成主流</a:t>
              </a:r>
              <a:endPara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4410196" y="1394734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來臺漢人增加</a:t>
              </a:r>
              <a:endPara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0" name="向右箭號 59"/>
          <p:cNvSpPr/>
          <p:nvPr/>
        </p:nvSpPr>
        <p:spPr>
          <a:xfrm rot="10800000">
            <a:off x="4816124" y="3501007"/>
            <a:ext cx="639404" cy="2880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5230384" y="3140968"/>
            <a:ext cx="3825544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漢人與平埔族通婚、租地耕作、買賣</a:t>
            </a:r>
          </a:p>
        </p:txBody>
      </p:sp>
      <p:sp>
        <p:nvSpPr>
          <p:cNvPr id="63" name="矩形 62"/>
          <p:cNvSpPr/>
          <p:nvPr/>
        </p:nvSpPr>
        <p:spPr>
          <a:xfrm>
            <a:off x="6002182" y="4397511"/>
            <a:ext cx="3089242" cy="9757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語言快速流失</a:t>
            </a:r>
          </a:p>
          <a:p>
            <a:pPr algn="ctr"/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失去原有文化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向右箭號 17"/>
          <p:cNvSpPr/>
          <p:nvPr/>
        </p:nvSpPr>
        <p:spPr>
          <a:xfrm>
            <a:off x="5183262" y="4068128"/>
            <a:ext cx="802690" cy="1608886"/>
          </a:xfrm>
          <a:prstGeom prst="rightArrow">
            <a:avLst>
              <a:gd name="adj1" fmla="val 65155"/>
              <a:gd name="adj2" fmla="val 4837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影</a:t>
            </a:r>
            <a:endParaRPr lang="en-US" altLang="zh-TW" sz="3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響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0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19" y="1542082"/>
            <a:ext cx="792162" cy="4104456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32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3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62" y="950104"/>
              <a:ext cx="738595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移墾社會的發展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移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墾社會的發展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51" grpId="0" animBg="1"/>
      <p:bldP spid="50" grpId="0" animBg="1"/>
      <p:bldP spid="57" grpId="0" animBg="1"/>
      <p:bldP spid="60" grpId="0" animBg="1"/>
      <p:bldP spid="61" grpId="0" animBg="1"/>
      <p:bldP spid="63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直線接點 45"/>
          <p:cNvCxnSpPr/>
          <p:nvPr/>
        </p:nvCxnSpPr>
        <p:spPr>
          <a:xfrm>
            <a:off x="1828101" y="2970974"/>
            <a:ext cx="2455867" cy="25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1848915" y="2970974"/>
            <a:ext cx="0" cy="1410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1625296" y="3613952"/>
            <a:ext cx="2236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013643" y="36139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 rot="5400000">
            <a:off x="153588" y="3162332"/>
            <a:ext cx="2585630" cy="490551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高山族</a:t>
            </a:r>
          </a:p>
        </p:txBody>
      </p:sp>
      <p:sp>
        <p:nvSpPr>
          <p:cNvPr id="47" name="矩形 46"/>
          <p:cNvSpPr/>
          <p:nvPr/>
        </p:nvSpPr>
        <p:spPr>
          <a:xfrm>
            <a:off x="2051720" y="2636912"/>
            <a:ext cx="2736304" cy="6049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住高山地區</a:t>
            </a:r>
          </a:p>
        </p:txBody>
      </p:sp>
      <p:cxnSp>
        <p:nvCxnSpPr>
          <p:cNvPr id="70" name="直線接點 69"/>
          <p:cNvCxnSpPr/>
          <p:nvPr/>
        </p:nvCxnSpPr>
        <p:spPr>
          <a:xfrm flipV="1">
            <a:off x="1828101" y="4365104"/>
            <a:ext cx="2455867" cy="163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032288" y="3995366"/>
            <a:ext cx="2755736" cy="739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受漢化影響少</a:t>
            </a:r>
          </a:p>
        </p:txBody>
      </p:sp>
      <p:sp>
        <p:nvSpPr>
          <p:cNvPr id="71" name="矩形 70"/>
          <p:cNvSpPr/>
          <p:nvPr/>
        </p:nvSpPr>
        <p:spPr>
          <a:xfrm>
            <a:off x="5894296" y="3171556"/>
            <a:ext cx="2638144" cy="9757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保有原來文化</a:t>
            </a:r>
          </a:p>
        </p:txBody>
      </p:sp>
      <p:grpSp>
        <p:nvGrpSpPr>
          <p:cNvPr id="15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19" y="1542082"/>
            <a:ext cx="792162" cy="4104456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16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7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62" y="950104"/>
              <a:ext cx="738595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移墾社會的發展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8" name="向右箭號 17"/>
          <p:cNvSpPr/>
          <p:nvPr/>
        </p:nvSpPr>
        <p:spPr>
          <a:xfrm>
            <a:off x="4963572" y="2859758"/>
            <a:ext cx="802690" cy="1608886"/>
          </a:xfrm>
          <a:prstGeom prst="rightArrow">
            <a:avLst>
              <a:gd name="adj1" fmla="val 65155"/>
              <a:gd name="adj2" fmla="val 4837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影</a:t>
            </a:r>
            <a:endParaRPr lang="en-US" altLang="zh-TW" sz="3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響</a:t>
            </a:r>
            <a:endParaRPr lang="zh-TW" altLang="en-US" sz="32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移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墾社會的發展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0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50" grpId="0" animBg="1"/>
      <p:bldP spid="71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直線接點 45"/>
          <p:cNvCxnSpPr/>
          <p:nvPr/>
        </p:nvCxnSpPr>
        <p:spPr>
          <a:xfrm flipV="1">
            <a:off x="1828101" y="2348880"/>
            <a:ext cx="1591771" cy="4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1848915" y="2347966"/>
            <a:ext cx="0" cy="18582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1625296" y="4206220"/>
            <a:ext cx="5382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013643" y="361395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 rot="5400000">
            <a:off x="-239733" y="3107060"/>
            <a:ext cx="3372272" cy="490551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港市的興起</a:t>
            </a:r>
          </a:p>
        </p:txBody>
      </p:sp>
      <p:sp>
        <p:nvSpPr>
          <p:cNvPr id="47" name="矩形 46"/>
          <p:cNvSpPr/>
          <p:nvPr/>
        </p:nvSpPr>
        <p:spPr>
          <a:xfrm>
            <a:off x="2051720" y="1772816"/>
            <a:ext cx="1944216" cy="10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大陸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貿易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頻繁</a:t>
            </a:r>
          </a:p>
        </p:txBody>
      </p:sp>
      <p:cxnSp>
        <p:nvCxnSpPr>
          <p:cNvPr id="49" name="直線接點 48"/>
          <p:cNvCxnSpPr/>
          <p:nvPr/>
        </p:nvCxnSpPr>
        <p:spPr>
          <a:xfrm>
            <a:off x="1848915" y="3180979"/>
            <a:ext cx="3146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032288" y="2964499"/>
            <a:ext cx="1963648" cy="52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港市興起</a:t>
            </a:r>
          </a:p>
        </p:txBody>
      </p:sp>
      <p:grpSp>
        <p:nvGrpSpPr>
          <p:cNvPr id="17" name="群組 16"/>
          <p:cNvGrpSpPr/>
          <p:nvPr/>
        </p:nvGrpSpPr>
        <p:grpSpPr>
          <a:xfrm>
            <a:off x="3995936" y="807893"/>
            <a:ext cx="3600400" cy="1701207"/>
            <a:chOff x="3995936" y="215625"/>
            <a:chExt cx="3600400" cy="1701207"/>
          </a:xfrm>
        </p:grpSpPr>
        <p:sp>
          <p:nvSpPr>
            <p:cNvPr id="16" name="矩形 15"/>
            <p:cNvSpPr/>
            <p:nvPr/>
          </p:nvSpPr>
          <p:spPr>
            <a:xfrm>
              <a:off x="5895254" y="503359"/>
              <a:ext cx="108012" cy="1274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向右箭號 14"/>
            <p:cNvSpPr/>
            <p:nvPr/>
          </p:nvSpPr>
          <p:spPr>
            <a:xfrm rot="10800000">
              <a:off x="3995936" y="1558548"/>
              <a:ext cx="2430032" cy="28803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410196" y="215625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日用品需求增加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4410196" y="806053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稻米、蔗糖增加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4410196" y="1394734"/>
              <a:ext cx="3186140" cy="5220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漢人開墾不斷</a:t>
              </a:r>
            </a:p>
          </p:txBody>
        </p:sp>
      </p:grpSp>
      <p:sp>
        <p:nvSpPr>
          <p:cNvPr id="60" name="向右箭號 59"/>
          <p:cNvSpPr/>
          <p:nvPr/>
        </p:nvSpPr>
        <p:spPr>
          <a:xfrm rot="10800000">
            <a:off x="3995935" y="4067503"/>
            <a:ext cx="2972423" cy="33297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4283968" y="3686598"/>
            <a:ext cx="2385384" cy="1038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商議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工資、貨物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價格</a:t>
            </a:r>
          </a:p>
        </p:txBody>
      </p:sp>
      <p:sp>
        <p:nvSpPr>
          <p:cNvPr id="30" name="矩形 29"/>
          <p:cNvSpPr/>
          <p:nvPr/>
        </p:nvSpPr>
        <p:spPr>
          <a:xfrm>
            <a:off x="6781560" y="3686598"/>
            <a:ext cx="2267744" cy="1038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商議航班船隻與運費</a:t>
            </a:r>
          </a:p>
        </p:txBody>
      </p:sp>
      <p:cxnSp>
        <p:nvCxnSpPr>
          <p:cNvPr id="32" name="直線接點 31"/>
          <p:cNvCxnSpPr>
            <a:endCxn id="34" idx="3"/>
          </p:cNvCxnSpPr>
          <p:nvPr/>
        </p:nvCxnSpPr>
        <p:spPr>
          <a:xfrm>
            <a:off x="3995934" y="3180979"/>
            <a:ext cx="3690650" cy="48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4283968" y="2957352"/>
            <a:ext cx="1017232" cy="543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府城</a:t>
            </a:r>
          </a:p>
        </p:txBody>
      </p:sp>
      <p:sp>
        <p:nvSpPr>
          <p:cNvPr id="33" name="矩形 32"/>
          <p:cNvSpPr/>
          <p:nvPr/>
        </p:nvSpPr>
        <p:spPr>
          <a:xfrm>
            <a:off x="5494650" y="2957352"/>
            <a:ext cx="1017232" cy="543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鹿港</a:t>
            </a:r>
          </a:p>
        </p:txBody>
      </p:sp>
      <p:sp>
        <p:nvSpPr>
          <p:cNvPr id="34" name="矩形 33"/>
          <p:cNvSpPr/>
          <p:nvPr/>
        </p:nvSpPr>
        <p:spPr>
          <a:xfrm>
            <a:off x="6669352" y="2957352"/>
            <a:ext cx="1017232" cy="543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艋舺</a:t>
            </a:r>
          </a:p>
        </p:txBody>
      </p:sp>
      <p:cxnSp>
        <p:nvCxnSpPr>
          <p:cNvPr id="36" name="直線接點 35"/>
          <p:cNvCxnSpPr/>
          <p:nvPr/>
        </p:nvCxnSpPr>
        <p:spPr>
          <a:xfrm>
            <a:off x="2915816" y="4669340"/>
            <a:ext cx="0" cy="1567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2063128" y="4848075"/>
            <a:ext cx="3790182" cy="603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建立商業規範</a:t>
            </a:r>
          </a:p>
        </p:txBody>
      </p:sp>
      <p:sp>
        <p:nvSpPr>
          <p:cNvPr id="43" name="矩形 42"/>
          <p:cNvSpPr/>
          <p:nvPr/>
        </p:nvSpPr>
        <p:spPr>
          <a:xfrm>
            <a:off x="2063128" y="5512977"/>
            <a:ext cx="3790182" cy="603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共同拓展貿易</a:t>
            </a:r>
          </a:p>
        </p:txBody>
      </p:sp>
      <p:sp>
        <p:nvSpPr>
          <p:cNvPr id="44" name="矩形 43"/>
          <p:cNvSpPr/>
          <p:nvPr/>
        </p:nvSpPr>
        <p:spPr>
          <a:xfrm>
            <a:off x="2063128" y="6177878"/>
            <a:ext cx="3790182" cy="603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參與公共事務</a:t>
            </a:r>
          </a:p>
        </p:txBody>
      </p:sp>
      <p:grpSp>
        <p:nvGrpSpPr>
          <p:cNvPr id="35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51519" y="1542082"/>
            <a:ext cx="792162" cy="4104456"/>
            <a:chOff x="251520" y="950104"/>
            <a:chExt cx="792088" cy="6223118"/>
          </a:xfrm>
          <a:solidFill>
            <a:srgbClr val="5492AB"/>
          </a:solidFill>
        </p:grpSpPr>
        <p:sp>
          <p:nvSpPr>
            <p:cNvPr id="38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9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62" y="950104"/>
              <a:ext cx="738595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移墾社會的發展</a:t>
              </a:r>
              <a:endPara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2032287" y="3686599"/>
            <a:ext cx="1963647" cy="1038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商業組織「郊」</a:t>
            </a:r>
          </a:p>
        </p:txBody>
      </p:sp>
      <p:sp>
        <p:nvSpPr>
          <p:cNvPr id="41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移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墾社會的發展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6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50" grpId="0" animBg="1"/>
      <p:bldP spid="60" grpId="0" animBg="1"/>
      <p:bldP spid="61" grpId="0" animBg="1"/>
      <p:bldP spid="30" grpId="0" animBg="1"/>
      <p:bldP spid="63" grpId="0" animBg="1"/>
      <p:bldP spid="33" grpId="0" animBg="1"/>
      <p:bldP spid="34" grpId="0" animBg="1"/>
      <p:bldP spid="37" grpId="0" animBg="1"/>
      <p:bldP spid="43" grpId="0" animBg="1"/>
      <p:bldP spid="44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直線接點 75"/>
          <p:cNvCxnSpPr/>
          <p:nvPr/>
        </p:nvCxnSpPr>
        <p:spPr bwMode="auto">
          <a:xfrm>
            <a:off x="4362507" y="5132178"/>
            <a:ext cx="0" cy="13681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線接點 81"/>
          <p:cNvCxnSpPr/>
          <p:nvPr/>
        </p:nvCxnSpPr>
        <p:spPr bwMode="auto">
          <a:xfrm>
            <a:off x="4355976" y="583574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直線接點 82"/>
          <p:cNvCxnSpPr/>
          <p:nvPr/>
        </p:nvCxnSpPr>
        <p:spPr bwMode="auto">
          <a:xfrm>
            <a:off x="4355976" y="651010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線接點 69"/>
          <p:cNvCxnSpPr/>
          <p:nvPr/>
        </p:nvCxnSpPr>
        <p:spPr bwMode="auto">
          <a:xfrm>
            <a:off x="4362507" y="2132856"/>
            <a:ext cx="0" cy="19912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直線接點 70"/>
          <p:cNvCxnSpPr/>
          <p:nvPr/>
        </p:nvCxnSpPr>
        <p:spPr bwMode="auto">
          <a:xfrm>
            <a:off x="4355976" y="345948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線接點 71"/>
          <p:cNvCxnSpPr/>
          <p:nvPr/>
        </p:nvCxnSpPr>
        <p:spPr bwMode="auto">
          <a:xfrm>
            <a:off x="4355976" y="413384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線接點 72"/>
          <p:cNvCxnSpPr/>
          <p:nvPr/>
        </p:nvCxnSpPr>
        <p:spPr bwMode="auto">
          <a:xfrm>
            <a:off x="4355976" y="2780928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接點 66"/>
          <p:cNvCxnSpPr/>
          <p:nvPr/>
        </p:nvCxnSpPr>
        <p:spPr bwMode="auto">
          <a:xfrm>
            <a:off x="2771800" y="5157192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直線接點 67"/>
          <p:cNvCxnSpPr/>
          <p:nvPr/>
        </p:nvCxnSpPr>
        <p:spPr bwMode="auto">
          <a:xfrm>
            <a:off x="2771800" y="2132856"/>
            <a:ext cx="3471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接點 14"/>
          <p:cNvCxnSpPr/>
          <p:nvPr/>
        </p:nvCxnSpPr>
        <p:spPr bwMode="auto">
          <a:xfrm>
            <a:off x="1998193" y="2132856"/>
            <a:ext cx="0" cy="29993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直線接點 41"/>
          <p:cNvCxnSpPr/>
          <p:nvPr/>
        </p:nvCxnSpPr>
        <p:spPr bwMode="auto">
          <a:xfrm>
            <a:off x="1991662" y="2132856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接點 44"/>
          <p:cNvCxnSpPr/>
          <p:nvPr/>
        </p:nvCxnSpPr>
        <p:spPr bwMode="auto">
          <a:xfrm>
            <a:off x="1991662" y="5141952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接點 11"/>
          <p:cNvCxnSpPr/>
          <p:nvPr/>
        </p:nvCxnSpPr>
        <p:spPr bwMode="auto">
          <a:xfrm>
            <a:off x="1691680" y="3356992"/>
            <a:ext cx="3065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6-1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社會與生活</a:t>
            </a:r>
          </a:p>
        </p:txBody>
      </p:sp>
      <p:sp>
        <p:nvSpPr>
          <p:cNvPr id="38" name="圓角矩形 37"/>
          <p:cNvSpPr>
            <a:spLocks noChangeArrowheads="1"/>
          </p:cNvSpPr>
          <p:nvPr/>
        </p:nvSpPr>
        <p:spPr bwMode="auto">
          <a:xfrm>
            <a:off x="2200362" y="1628800"/>
            <a:ext cx="643446" cy="2160120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互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助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享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圓角矩形 38"/>
          <p:cNvSpPr>
            <a:spLocks noChangeArrowheads="1"/>
          </p:cNvSpPr>
          <p:nvPr/>
        </p:nvSpPr>
        <p:spPr bwMode="auto">
          <a:xfrm>
            <a:off x="2200362" y="4054061"/>
            <a:ext cx="643446" cy="2160120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祭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祀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形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式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4" name="圓角矩形 53"/>
          <p:cNvSpPr>
            <a:spLocks noChangeArrowheads="1"/>
          </p:cNvSpPr>
          <p:nvPr/>
        </p:nvSpPr>
        <p:spPr bwMode="auto">
          <a:xfrm>
            <a:off x="3059832" y="1412776"/>
            <a:ext cx="5774928" cy="100811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食物、兒童教養、婚喪和勞務等方面</a:t>
            </a:r>
          </a:p>
        </p:txBody>
      </p:sp>
      <p:sp>
        <p:nvSpPr>
          <p:cNvPr id="56" name="圓角矩形 55"/>
          <p:cNvSpPr>
            <a:spLocks noChangeArrowheads="1"/>
          </p:cNvSpPr>
          <p:nvPr/>
        </p:nvSpPr>
        <p:spPr bwMode="auto">
          <a:xfrm>
            <a:off x="3059832" y="4868903"/>
            <a:ext cx="2041592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各族不同</a:t>
            </a: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4572000" y="2550636"/>
            <a:ext cx="4262760" cy="504056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泰雅族共食團體</a:t>
            </a:r>
          </a:p>
        </p:txBody>
      </p:sp>
      <p:sp>
        <p:nvSpPr>
          <p:cNvPr id="60" name="圓角矩形 59"/>
          <p:cNvSpPr>
            <a:spLocks noChangeArrowheads="1"/>
          </p:cNvSpPr>
          <p:nvPr/>
        </p:nvSpPr>
        <p:spPr bwMode="auto">
          <a:xfrm>
            <a:off x="4572000" y="3197484"/>
            <a:ext cx="4262760" cy="506385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排灣族共同教養小孩</a:t>
            </a:r>
          </a:p>
        </p:txBody>
      </p:sp>
      <p:sp>
        <p:nvSpPr>
          <p:cNvPr id="61" name="圓角矩形 60"/>
          <p:cNvSpPr>
            <a:spLocks noChangeArrowheads="1"/>
          </p:cNvSpPr>
          <p:nvPr/>
        </p:nvSpPr>
        <p:spPr bwMode="auto">
          <a:xfrm>
            <a:off x="4572000" y="3846661"/>
            <a:ext cx="4262760" cy="518186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雅美族（達悟族）漁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團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圓角矩形 79"/>
          <p:cNvSpPr>
            <a:spLocks noChangeArrowheads="1"/>
          </p:cNvSpPr>
          <p:nvPr/>
        </p:nvSpPr>
        <p:spPr bwMode="auto">
          <a:xfrm>
            <a:off x="4572000" y="5591738"/>
            <a:ext cx="3096344" cy="504056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布農族打耳祭</a:t>
            </a:r>
          </a:p>
        </p:txBody>
      </p:sp>
      <p:sp>
        <p:nvSpPr>
          <p:cNvPr id="81" name="圓角矩形 80"/>
          <p:cNvSpPr>
            <a:spLocks noChangeArrowheads="1"/>
          </p:cNvSpPr>
          <p:nvPr/>
        </p:nvSpPr>
        <p:spPr bwMode="auto">
          <a:xfrm>
            <a:off x="4572000" y="6165304"/>
            <a:ext cx="3096344" cy="504056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邵族「公媽籃」</a:t>
            </a:r>
          </a:p>
        </p:txBody>
      </p:sp>
      <p:sp>
        <p:nvSpPr>
          <p:cNvPr id="28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180222" y="2060848"/>
            <a:ext cx="1715532" cy="2592288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9" name="文字方塊 6">
            <a:extLst>
              <a:ext uri="{FF2B5EF4-FFF2-40B4-BE49-F238E27FC236}">
                <a16:creationId xmlns:a16="http://schemas.microsoft.com/office/drawing/2014/main" xmlns="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22" y="2154602"/>
            <a:ext cx="1715532" cy="23083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anchor="t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原住民族的社會組織</a:t>
            </a: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與生活</a:t>
            </a:r>
          </a:p>
        </p:txBody>
      </p:sp>
    </p:spTree>
    <p:extLst>
      <p:ext uri="{BB962C8B-B14F-4D97-AF65-F5344CB8AC3E}">
        <p14:creationId xmlns:p14="http://schemas.microsoft.com/office/powerpoint/2010/main" val="14405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54" grpId="0" animBg="1"/>
      <p:bldP spid="56" grpId="0" animBg="1"/>
      <p:bldP spid="35" grpId="0" animBg="1"/>
      <p:bldP spid="60" grpId="0" animBg="1"/>
      <p:bldP spid="61" grpId="0" animBg="1"/>
      <p:bldP spid="80" grpId="0" animBg="1"/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直線接點 39"/>
          <p:cNvCxnSpPr/>
          <p:nvPr/>
        </p:nvCxnSpPr>
        <p:spPr bwMode="auto">
          <a:xfrm>
            <a:off x="2627784" y="2813775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接點 31"/>
          <p:cNvCxnSpPr/>
          <p:nvPr/>
        </p:nvCxnSpPr>
        <p:spPr bwMode="auto">
          <a:xfrm>
            <a:off x="5652120" y="472514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接點 32"/>
          <p:cNvCxnSpPr/>
          <p:nvPr/>
        </p:nvCxnSpPr>
        <p:spPr bwMode="auto">
          <a:xfrm>
            <a:off x="5652120" y="3861048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群組 40"/>
          <p:cNvGrpSpPr/>
          <p:nvPr/>
        </p:nvGrpSpPr>
        <p:grpSpPr>
          <a:xfrm>
            <a:off x="2498106" y="3810000"/>
            <a:ext cx="660022" cy="960864"/>
            <a:chOff x="683568" y="2060848"/>
            <a:chExt cx="660022" cy="3009096"/>
          </a:xfrm>
        </p:grpSpPr>
        <p:cxnSp>
          <p:nvCxnSpPr>
            <p:cNvPr id="42" name="直線接點 41"/>
            <p:cNvCxnSpPr/>
            <p:nvPr/>
          </p:nvCxnSpPr>
          <p:spPr bwMode="auto">
            <a:xfrm>
              <a:off x="990081" y="2060848"/>
              <a:ext cx="0" cy="299932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線接點 43"/>
            <p:cNvCxnSpPr/>
            <p:nvPr/>
          </p:nvCxnSpPr>
          <p:spPr bwMode="auto">
            <a:xfrm>
              <a:off x="983550" y="2060848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線接點 44"/>
            <p:cNvCxnSpPr/>
            <p:nvPr/>
          </p:nvCxnSpPr>
          <p:spPr bwMode="auto">
            <a:xfrm>
              <a:off x="983550" y="5069944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接點 45"/>
            <p:cNvCxnSpPr/>
            <p:nvPr/>
          </p:nvCxnSpPr>
          <p:spPr bwMode="auto">
            <a:xfrm>
              <a:off x="683568" y="3284984"/>
              <a:ext cx="30651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群組 38"/>
          <p:cNvGrpSpPr/>
          <p:nvPr/>
        </p:nvGrpSpPr>
        <p:grpSpPr>
          <a:xfrm>
            <a:off x="683568" y="2798535"/>
            <a:ext cx="660022" cy="1443894"/>
            <a:chOff x="683568" y="2060848"/>
            <a:chExt cx="660022" cy="3009096"/>
          </a:xfrm>
        </p:grpSpPr>
        <p:cxnSp>
          <p:nvCxnSpPr>
            <p:cNvPr id="34" name="直線接點 33"/>
            <p:cNvCxnSpPr/>
            <p:nvPr/>
          </p:nvCxnSpPr>
          <p:spPr bwMode="auto">
            <a:xfrm>
              <a:off x="990081" y="2060848"/>
              <a:ext cx="0" cy="299932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線接點 34"/>
            <p:cNvCxnSpPr/>
            <p:nvPr/>
          </p:nvCxnSpPr>
          <p:spPr bwMode="auto">
            <a:xfrm>
              <a:off x="983550" y="2060848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直線接點 36"/>
            <p:cNvCxnSpPr/>
            <p:nvPr/>
          </p:nvCxnSpPr>
          <p:spPr bwMode="auto">
            <a:xfrm>
              <a:off x="983550" y="5069944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接點 37"/>
            <p:cNvCxnSpPr/>
            <p:nvPr/>
          </p:nvCxnSpPr>
          <p:spPr bwMode="auto">
            <a:xfrm>
              <a:off x="683568" y="3284984"/>
              <a:ext cx="30651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1146179" y="2276873"/>
            <a:ext cx="1553613" cy="1069848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重要性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與意義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2915816" y="2523765"/>
            <a:ext cx="2808312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維持社會秩序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6-1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社會與生活</a:t>
            </a:r>
          </a:p>
        </p:txBody>
      </p:sp>
      <p:sp>
        <p:nvSpPr>
          <p:cNvPr id="36" name="圓角矩形 35"/>
          <p:cNvSpPr>
            <a:spLocks noChangeArrowheads="1"/>
          </p:cNvSpPr>
          <p:nvPr/>
        </p:nvSpPr>
        <p:spPr bwMode="auto">
          <a:xfrm>
            <a:off x="1146180" y="3518888"/>
            <a:ext cx="1553612" cy="1299603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家族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社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會型態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" name="圓角矩形 49"/>
          <p:cNvSpPr>
            <a:spLocks noChangeArrowheads="1"/>
          </p:cNvSpPr>
          <p:nvPr/>
        </p:nvSpPr>
        <p:spPr bwMode="auto">
          <a:xfrm>
            <a:off x="2915816" y="4242429"/>
            <a:ext cx="2808312" cy="986771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給予成員安全感和認同感</a:t>
            </a:r>
          </a:p>
        </p:txBody>
      </p:sp>
      <p:sp>
        <p:nvSpPr>
          <p:cNvPr id="53" name="圓角矩形 52"/>
          <p:cNvSpPr>
            <a:spLocks noChangeArrowheads="1"/>
          </p:cNvSpPr>
          <p:nvPr/>
        </p:nvSpPr>
        <p:spPr bwMode="auto">
          <a:xfrm>
            <a:off x="2915816" y="3524749"/>
            <a:ext cx="2808312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父系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型態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" name="圓角矩形 56"/>
          <p:cNvSpPr>
            <a:spLocks noChangeArrowheads="1"/>
          </p:cNvSpPr>
          <p:nvPr/>
        </p:nvSpPr>
        <p:spPr bwMode="auto">
          <a:xfrm>
            <a:off x="5945464" y="4242429"/>
            <a:ext cx="3106271" cy="986771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男尊女卑、長幼有序</a:t>
            </a:r>
          </a:p>
        </p:txBody>
      </p:sp>
      <p:sp>
        <p:nvSpPr>
          <p:cNvPr id="65" name="圓角矩形 64"/>
          <p:cNvSpPr>
            <a:spLocks noChangeArrowheads="1"/>
          </p:cNvSpPr>
          <p:nvPr/>
        </p:nvSpPr>
        <p:spPr bwMode="auto">
          <a:xfrm>
            <a:off x="5919896" y="3524749"/>
            <a:ext cx="3131840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重視紀律與秩序</a:t>
            </a:r>
          </a:p>
        </p:txBody>
      </p:sp>
      <p:sp>
        <p:nvSpPr>
          <p:cNvPr id="30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180223" y="980728"/>
            <a:ext cx="690924" cy="5184576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" name="文字方塊 6">
            <a:extLst>
              <a:ext uri="{FF2B5EF4-FFF2-40B4-BE49-F238E27FC236}">
                <a16:creationId xmlns:a16="http://schemas.microsoft.com/office/drawing/2014/main" xmlns="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26" y="980728"/>
            <a:ext cx="738664" cy="4968552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/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漢人的家族社會與生活</a:t>
            </a:r>
          </a:p>
        </p:txBody>
      </p:sp>
    </p:spTree>
    <p:extLst>
      <p:ext uri="{BB962C8B-B14F-4D97-AF65-F5344CB8AC3E}">
        <p14:creationId xmlns:p14="http://schemas.microsoft.com/office/powerpoint/2010/main" val="190308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9" grpId="0" animBg="1"/>
      <p:bldP spid="36" grpId="0" animBg="1"/>
      <p:bldP spid="50" grpId="0" animBg="1"/>
      <p:bldP spid="53" grpId="0" animBg="1"/>
      <p:bldP spid="57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接點 56"/>
          <p:cNvCxnSpPr>
            <a:cxnSpLocks noChangeShapeType="1"/>
          </p:cNvCxnSpPr>
          <p:nvPr/>
        </p:nvCxnSpPr>
        <p:spPr bwMode="auto">
          <a:xfrm>
            <a:off x="938386" y="3594214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" name="直線接點 56">
            <a:extLst>
              <a:ext uri="{FF2B5EF4-FFF2-40B4-BE49-F238E27FC236}">
                <a16:creationId xmlns:a16="http://schemas.microsoft.com/office/drawing/2014/main" xmlns="" id="{21E31A55-0A33-4C8D-B19D-CEA52B8DF28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2121470" y="1744491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圓角矩形 7"/>
          <p:cNvSpPr/>
          <p:nvPr/>
        </p:nvSpPr>
        <p:spPr bwMode="auto">
          <a:xfrm>
            <a:off x="2040962" y="1764792"/>
            <a:ext cx="643462" cy="3539430"/>
          </a:xfrm>
          <a:prstGeom prst="roundRect">
            <a:avLst/>
          </a:prstGeom>
          <a:solidFill>
            <a:srgbClr val="F7C1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船舶為交通工具</a:t>
            </a:r>
          </a:p>
        </p:txBody>
      </p:sp>
      <p:cxnSp>
        <p:nvCxnSpPr>
          <p:cNvPr id="44" name="直線接點 43"/>
          <p:cNvCxnSpPr/>
          <p:nvPr/>
        </p:nvCxnSpPr>
        <p:spPr bwMode="auto">
          <a:xfrm>
            <a:off x="6833468" y="2387938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 bwMode="auto">
          <a:xfrm>
            <a:off x="6848173" y="3538266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 bwMode="auto">
          <a:xfrm>
            <a:off x="6851961" y="4674852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56">
            <a:extLst>
              <a:ext uri="{FF2B5EF4-FFF2-40B4-BE49-F238E27FC236}">
                <a16:creationId xmlns:a16="http://schemas.microsoft.com/office/drawing/2014/main" xmlns="" id="{21E31A55-0A33-4C8D-B19D-CEA52B8DF28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380148" y="1745158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" name="直線接點 2"/>
          <p:cNvCxnSpPr/>
          <p:nvPr/>
        </p:nvCxnSpPr>
        <p:spPr bwMode="auto">
          <a:xfrm>
            <a:off x="4582291" y="2387938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 bwMode="auto">
          <a:xfrm>
            <a:off x="4596996" y="3538266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 bwMode="auto">
          <a:xfrm>
            <a:off x="4600784" y="4674852"/>
            <a:ext cx="35960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9" name="直線接點 56"/>
          <p:cNvCxnSpPr>
            <a:cxnSpLocks noChangeShapeType="1"/>
          </p:cNvCxnSpPr>
          <p:nvPr/>
        </p:nvCxnSpPr>
        <p:spPr bwMode="auto">
          <a:xfrm flipV="1">
            <a:off x="620935" y="1500809"/>
            <a:ext cx="1744217" cy="66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5586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4-1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來到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福爾摩沙的紅毛人</a:t>
            </a:r>
          </a:p>
        </p:txBody>
      </p: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4941893" y="4371034"/>
            <a:ext cx="2089869" cy="540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西洋帆船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圓角矩形 39"/>
          <p:cNvSpPr>
            <a:spLocks noChangeArrowheads="1"/>
          </p:cNvSpPr>
          <p:nvPr/>
        </p:nvSpPr>
        <p:spPr bwMode="auto">
          <a:xfrm>
            <a:off x="4941893" y="3252846"/>
            <a:ext cx="2089869" cy="540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中國帆船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" name="圓角矩形 46"/>
          <p:cNvSpPr>
            <a:spLocks noChangeArrowheads="1"/>
          </p:cNvSpPr>
          <p:nvPr/>
        </p:nvSpPr>
        <p:spPr bwMode="auto">
          <a:xfrm>
            <a:off x="7173665" y="4122343"/>
            <a:ext cx="1913195" cy="962841"/>
          </a:xfrm>
          <a:prstGeom prst="roundRect">
            <a:avLst>
              <a:gd name="adj" fmla="val 0"/>
            </a:avLst>
          </a:prstGeom>
          <a:solidFill>
            <a:srgbClr val="FFE89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到亞洲探險、貿易</a:t>
            </a:r>
          </a:p>
        </p:txBody>
      </p:sp>
      <p:sp>
        <p:nvSpPr>
          <p:cNvPr id="48" name="圓角矩形 47"/>
          <p:cNvSpPr>
            <a:spLocks noChangeArrowheads="1"/>
          </p:cNvSpPr>
          <p:nvPr/>
        </p:nvSpPr>
        <p:spPr bwMode="auto">
          <a:xfrm>
            <a:off x="7173665" y="3046293"/>
            <a:ext cx="1913195" cy="962841"/>
          </a:xfrm>
          <a:prstGeom prst="roundRect">
            <a:avLst>
              <a:gd name="adj" fmla="val 0"/>
            </a:avLst>
          </a:prstGeom>
          <a:solidFill>
            <a:srgbClr val="FFE89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至外國做生意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1192234" y="2087075"/>
            <a:ext cx="499446" cy="3046988"/>
          </a:xfrm>
          <a:prstGeom prst="rect">
            <a:avLst/>
          </a:prstGeom>
          <a:solidFill>
            <a:srgbClr val="C0D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住著原住民族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流程圖: 接點 54"/>
          <p:cNvSpPr/>
          <p:nvPr/>
        </p:nvSpPr>
        <p:spPr bwMode="auto">
          <a:xfrm>
            <a:off x="2280444" y="1692644"/>
            <a:ext cx="144016" cy="133519"/>
          </a:xfrm>
          <a:prstGeom prst="flowChartConnector">
            <a:avLst/>
          </a:prstGeom>
          <a:solidFill>
            <a:srgbClr val="F7642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cxnSp>
        <p:nvCxnSpPr>
          <p:cNvPr id="56" name="直線接點 56">
            <a:extLst>
              <a:ext uri="{FF2B5EF4-FFF2-40B4-BE49-F238E27FC236}">
                <a16:creationId xmlns:a16="http://schemas.microsoft.com/office/drawing/2014/main" xmlns="" id="{21E31A55-0A33-4C8D-B19D-CEA52B8DF2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4291" y="3582025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xmlns="" id="{B8C13194-4B3D-41A0-9CEC-40BF214BA3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1879" y="2430128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" name="直線接點 56"/>
          <p:cNvCxnSpPr>
            <a:cxnSpLocks noChangeShapeType="1"/>
          </p:cNvCxnSpPr>
          <p:nvPr/>
        </p:nvCxnSpPr>
        <p:spPr bwMode="auto">
          <a:xfrm>
            <a:off x="2811879" y="4653136"/>
            <a:ext cx="487364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" name="直線接點 12"/>
          <p:cNvCxnSpPr>
            <a:cxnSpLocks noChangeShapeType="1"/>
          </p:cNvCxnSpPr>
          <p:nvPr/>
        </p:nvCxnSpPr>
        <p:spPr bwMode="auto">
          <a:xfrm>
            <a:off x="2811881" y="2430128"/>
            <a:ext cx="0" cy="222300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圓角矩形 59"/>
          <p:cNvSpPr>
            <a:spLocks noChangeArrowheads="1"/>
          </p:cNvSpPr>
          <p:nvPr/>
        </p:nvSpPr>
        <p:spPr bwMode="auto">
          <a:xfrm>
            <a:off x="2998115" y="4365104"/>
            <a:ext cx="1831833" cy="54000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歐洲人</a:t>
            </a:r>
          </a:p>
        </p:txBody>
      </p:sp>
      <p:sp>
        <p:nvSpPr>
          <p:cNvPr id="61" name="圓角矩形 29">
            <a:extLst>
              <a:ext uri="{FF2B5EF4-FFF2-40B4-BE49-F238E27FC236}">
                <a16:creationId xmlns:a16="http://schemas.microsoft.com/office/drawing/2014/main" xmlns="" id="{C464E3FA-8E7D-4002-B720-55B789936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115" y="3268266"/>
            <a:ext cx="1831833" cy="54000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漢人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4" name="圓角矩形 8">
            <a:extLst>
              <a:ext uri="{FF2B5EF4-FFF2-40B4-BE49-F238E27FC236}">
                <a16:creationId xmlns="" xmlns:a16="http://schemas.microsoft.com/office/drawing/2014/main" id="{DBEDA593-0F5C-4DBD-AAFD-52114A44D208}"/>
              </a:ext>
            </a:extLst>
          </p:cNvPr>
          <p:cNvSpPr/>
          <p:nvPr/>
        </p:nvSpPr>
        <p:spPr bwMode="auto">
          <a:xfrm>
            <a:off x="294888" y="1738807"/>
            <a:ext cx="676712" cy="3763507"/>
          </a:xfrm>
          <a:prstGeom prst="roundRect">
            <a:avLst/>
          </a:prstGeom>
          <a:solidFill>
            <a:srgbClr val="BB9DC5"/>
          </a:solidFill>
          <a:ln w="38100" cap="flat" cmpd="sng" algn="ctr">
            <a:solidFill>
              <a:srgbClr val="C6B6D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5" name="文字方塊 6">
            <a:extLst>
              <a:ext uri="{FF2B5EF4-FFF2-40B4-BE49-F238E27FC236}">
                <a16:creationId xmlns="" xmlns:a16="http://schemas.microsoft.com/office/drawing/2014/main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64" y="1748627"/>
            <a:ext cx="738664" cy="3856638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大航海時代的臺灣</a:t>
            </a:r>
          </a:p>
        </p:txBody>
      </p:sp>
      <p:sp>
        <p:nvSpPr>
          <p:cNvPr id="34" name="圓角矩形 29">
            <a:extLst>
              <a:ext uri="{FF2B5EF4-FFF2-40B4-BE49-F238E27FC236}">
                <a16:creationId xmlns:a16="http://schemas.microsoft.com/office/drawing/2014/main" xmlns="" id="{F11B0126-6273-43E5-85BF-4EC6F9690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115" y="2141415"/>
            <a:ext cx="1831833" cy="54000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原住民族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4941893" y="1890095"/>
            <a:ext cx="2089869" cy="962841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艋舺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小船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、竹筏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" name="圓角矩形 35"/>
          <p:cNvSpPr>
            <a:spLocks noChangeArrowheads="1"/>
          </p:cNvSpPr>
          <p:nvPr/>
        </p:nvSpPr>
        <p:spPr bwMode="auto">
          <a:xfrm>
            <a:off x="7173665" y="1876302"/>
            <a:ext cx="1913195" cy="962841"/>
          </a:xfrm>
          <a:prstGeom prst="roundRect">
            <a:avLst>
              <a:gd name="adj" fmla="val 0"/>
            </a:avLst>
          </a:prstGeom>
          <a:solidFill>
            <a:srgbClr val="FFE89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捕魚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活動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72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 animBg="1"/>
      <p:bldP spid="40" grpId="0" animBg="1"/>
      <p:bldP spid="47" grpId="0" animBg="1"/>
      <p:bldP spid="48" grpId="0" animBg="1"/>
      <p:bldP spid="28" grpId="0" animBg="1"/>
      <p:bldP spid="55" grpId="0" animBg="1"/>
      <p:bldP spid="60" grpId="0" animBg="1"/>
      <p:bldP spid="61" grpId="0" animBg="1"/>
      <p:bldP spid="34" grpId="0" animBg="1"/>
      <p:bldP spid="35" grpId="0" animBg="1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線接點 90"/>
          <p:cNvCxnSpPr/>
          <p:nvPr/>
        </p:nvCxnSpPr>
        <p:spPr bwMode="auto">
          <a:xfrm>
            <a:off x="3733709" y="4622235"/>
            <a:ext cx="255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" name="群組 94"/>
          <p:cNvGrpSpPr/>
          <p:nvPr/>
        </p:nvGrpSpPr>
        <p:grpSpPr>
          <a:xfrm>
            <a:off x="3648525" y="5500464"/>
            <a:ext cx="431856" cy="877476"/>
            <a:chOff x="2121606" y="717703"/>
            <a:chExt cx="431856" cy="877476"/>
          </a:xfrm>
        </p:grpSpPr>
        <p:cxnSp>
          <p:nvCxnSpPr>
            <p:cNvPr id="96" name="直線接點 95"/>
            <p:cNvCxnSpPr/>
            <p:nvPr/>
          </p:nvCxnSpPr>
          <p:spPr bwMode="auto">
            <a:xfrm>
              <a:off x="2337410" y="723641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接點 96"/>
            <p:cNvCxnSpPr/>
            <p:nvPr/>
          </p:nvCxnSpPr>
          <p:spPr bwMode="auto">
            <a:xfrm>
              <a:off x="2339751" y="1595179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直線接點 97"/>
            <p:cNvCxnSpPr/>
            <p:nvPr/>
          </p:nvCxnSpPr>
          <p:spPr bwMode="auto">
            <a:xfrm>
              <a:off x="2121606" y="1210231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直線接點 98"/>
            <p:cNvCxnSpPr/>
            <p:nvPr/>
          </p:nvCxnSpPr>
          <p:spPr bwMode="auto">
            <a:xfrm>
              <a:off x="2339751" y="717703"/>
              <a:ext cx="0" cy="8774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0" name="直線接點 89"/>
          <p:cNvCxnSpPr/>
          <p:nvPr/>
        </p:nvCxnSpPr>
        <p:spPr bwMode="auto">
          <a:xfrm>
            <a:off x="3733709" y="3767772"/>
            <a:ext cx="255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直線接點 84"/>
          <p:cNvCxnSpPr/>
          <p:nvPr/>
        </p:nvCxnSpPr>
        <p:spPr bwMode="auto">
          <a:xfrm>
            <a:off x="3705518" y="2648620"/>
            <a:ext cx="255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直線接點 82"/>
          <p:cNvCxnSpPr/>
          <p:nvPr/>
        </p:nvCxnSpPr>
        <p:spPr bwMode="auto">
          <a:xfrm flipV="1">
            <a:off x="5672353" y="1924337"/>
            <a:ext cx="379153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線接點 81"/>
          <p:cNvCxnSpPr>
            <a:endCxn id="73" idx="1"/>
          </p:cNvCxnSpPr>
          <p:nvPr/>
        </p:nvCxnSpPr>
        <p:spPr bwMode="auto">
          <a:xfrm>
            <a:off x="3636509" y="1924337"/>
            <a:ext cx="255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3891943" y="992101"/>
            <a:ext cx="3888432" cy="57606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購置田產或做生意</a:t>
            </a:r>
          </a:p>
        </p:txBody>
      </p:sp>
      <p:cxnSp>
        <p:nvCxnSpPr>
          <p:cNvPr id="72" name="直線接點 71"/>
          <p:cNvCxnSpPr>
            <a:endCxn id="35" idx="1"/>
          </p:cNvCxnSpPr>
          <p:nvPr/>
        </p:nvCxnSpPr>
        <p:spPr bwMode="auto">
          <a:xfrm>
            <a:off x="3636509" y="1280133"/>
            <a:ext cx="255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群組 3"/>
          <p:cNvGrpSpPr/>
          <p:nvPr/>
        </p:nvGrpSpPr>
        <p:grpSpPr>
          <a:xfrm>
            <a:off x="1542102" y="1268760"/>
            <a:ext cx="427422" cy="4896544"/>
            <a:chOff x="2948724" y="1252315"/>
            <a:chExt cx="427422" cy="4896544"/>
          </a:xfrm>
        </p:grpSpPr>
        <p:cxnSp>
          <p:nvCxnSpPr>
            <p:cNvPr id="65" name="直線接點 64"/>
            <p:cNvCxnSpPr/>
            <p:nvPr/>
          </p:nvCxnSpPr>
          <p:spPr bwMode="auto">
            <a:xfrm>
              <a:off x="2948724" y="3373615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直線接點 65"/>
            <p:cNvCxnSpPr/>
            <p:nvPr/>
          </p:nvCxnSpPr>
          <p:spPr bwMode="auto">
            <a:xfrm>
              <a:off x="3162435" y="1263688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接點 66"/>
            <p:cNvCxnSpPr/>
            <p:nvPr/>
          </p:nvCxnSpPr>
          <p:spPr bwMode="auto">
            <a:xfrm>
              <a:off x="3162435" y="1857038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直線接點 67"/>
            <p:cNvCxnSpPr/>
            <p:nvPr/>
          </p:nvCxnSpPr>
          <p:spPr bwMode="auto">
            <a:xfrm>
              <a:off x="3162435" y="2577441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線接點 68"/>
            <p:cNvCxnSpPr/>
            <p:nvPr/>
          </p:nvCxnSpPr>
          <p:spPr bwMode="auto">
            <a:xfrm>
              <a:off x="3162435" y="3628579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直線接點 69"/>
            <p:cNvCxnSpPr/>
            <p:nvPr/>
          </p:nvCxnSpPr>
          <p:spPr bwMode="auto">
            <a:xfrm>
              <a:off x="3162435" y="4715689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接點 70"/>
            <p:cNvCxnSpPr/>
            <p:nvPr/>
          </p:nvCxnSpPr>
          <p:spPr bwMode="auto">
            <a:xfrm>
              <a:off x="3162435" y="6138165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直線接點 2"/>
            <p:cNvCxnSpPr/>
            <p:nvPr/>
          </p:nvCxnSpPr>
          <p:spPr bwMode="auto">
            <a:xfrm>
              <a:off x="3162435" y="1252315"/>
              <a:ext cx="0" cy="48965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7" name="直線接點 56"/>
          <p:cNvCxnSpPr/>
          <p:nvPr/>
        </p:nvCxnSpPr>
        <p:spPr bwMode="auto">
          <a:xfrm flipV="1">
            <a:off x="715727" y="3373110"/>
            <a:ext cx="615913" cy="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6-1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社會與生活</a:t>
            </a:r>
          </a:p>
        </p:txBody>
      </p:sp>
      <p:sp>
        <p:nvSpPr>
          <p:cNvPr id="53" name="圓角矩形 52"/>
          <p:cNvSpPr>
            <a:spLocks noChangeArrowheads="1"/>
          </p:cNvSpPr>
          <p:nvPr/>
        </p:nvSpPr>
        <p:spPr bwMode="auto">
          <a:xfrm>
            <a:off x="997545" y="1636305"/>
            <a:ext cx="637117" cy="3421589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家族社會生活</a:t>
            </a:r>
          </a:p>
        </p:txBody>
      </p: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1864120" y="972823"/>
            <a:ext cx="1924307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經濟活動</a:t>
            </a:r>
          </a:p>
        </p:txBody>
      </p:sp>
      <p:sp>
        <p:nvSpPr>
          <p:cNvPr id="36" name="圓角矩形 35"/>
          <p:cNvSpPr>
            <a:spLocks noChangeArrowheads="1"/>
          </p:cNvSpPr>
          <p:nvPr/>
        </p:nvSpPr>
        <p:spPr bwMode="auto">
          <a:xfrm>
            <a:off x="1864120" y="1660722"/>
            <a:ext cx="1924307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宗教活動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矩形 36"/>
          <p:cNvSpPr>
            <a:spLocks noChangeArrowheads="1"/>
          </p:cNvSpPr>
          <p:nvPr/>
        </p:nvSpPr>
        <p:spPr bwMode="auto">
          <a:xfrm>
            <a:off x="1864120" y="3235678"/>
            <a:ext cx="1924307" cy="874986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清朝治臺初期</a:t>
            </a:r>
          </a:p>
        </p:txBody>
      </p:sp>
      <p:sp>
        <p:nvSpPr>
          <p:cNvPr id="38" name="圓角矩形 37"/>
          <p:cNvSpPr>
            <a:spLocks noChangeArrowheads="1"/>
          </p:cNvSpPr>
          <p:nvPr/>
        </p:nvSpPr>
        <p:spPr bwMode="auto">
          <a:xfrm>
            <a:off x="1864120" y="4267823"/>
            <a:ext cx="1924307" cy="957492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清朝治臺中後期</a:t>
            </a:r>
          </a:p>
        </p:txBody>
      </p:sp>
      <p:sp>
        <p:nvSpPr>
          <p:cNvPr id="39" name="圓角矩形 38"/>
          <p:cNvSpPr>
            <a:spLocks noChangeArrowheads="1"/>
          </p:cNvSpPr>
          <p:nvPr/>
        </p:nvSpPr>
        <p:spPr bwMode="auto">
          <a:xfrm>
            <a:off x="1864120" y="5722627"/>
            <a:ext cx="1924307" cy="891169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祖先崇拜活動</a:t>
            </a:r>
          </a:p>
        </p:txBody>
      </p:sp>
      <p:sp>
        <p:nvSpPr>
          <p:cNvPr id="50" name="圓角矩形 49"/>
          <p:cNvSpPr>
            <a:spLocks noChangeArrowheads="1"/>
          </p:cNvSpPr>
          <p:nvPr/>
        </p:nvSpPr>
        <p:spPr bwMode="auto">
          <a:xfrm>
            <a:off x="1864120" y="2341250"/>
            <a:ext cx="1924307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政治活動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3" name="圓角矩形 72"/>
          <p:cNvSpPr>
            <a:spLocks noChangeArrowheads="1"/>
          </p:cNvSpPr>
          <p:nvPr/>
        </p:nvSpPr>
        <p:spPr bwMode="auto">
          <a:xfrm>
            <a:off x="3891943" y="1636305"/>
            <a:ext cx="1852588" cy="57606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建造寺廟</a:t>
            </a:r>
          </a:p>
        </p:txBody>
      </p:sp>
      <p:sp>
        <p:nvSpPr>
          <p:cNvPr id="84" name="圓角矩形 83"/>
          <p:cNvSpPr>
            <a:spLocks noChangeArrowheads="1"/>
          </p:cNvSpPr>
          <p:nvPr/>
        </p:nvSpPr>
        <p:spPr bwMode="auto">
          <a:xfrm>
            <a:off x="5901926" y="1636304"/>
            <a:ext cx="3062562" cy="57606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修建祠堂與祭祖</a:t>
            </a:r>
          </a:p>
        </p:txBody>
      </p:sp>
      <p:sp>
        <p:nvSpPr>
          <p:cNvPr id="86" name="圓角矩形 85"/>
          <p:cNvSpPr>
            <a:spLocks noChangeArrowheads="1"/>
          </p:cNvSpPr>
          <p:nvPr/>
        </p:nvSpPr>
        <p:spPr bwMode="auto">
          <a:xfrm>
            <a:off x="3891942" y="2271678"/>
            <a:ext cx="5072545" cy="1013306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官員借重族長穩定家族成員行為</a:t>
            </a:r>
          </a:p>
        </p:txBody>
      </p:sp>
      <p:cxnSp>
        <p:nvCxnSpPr>
          <p:cNvPr id="87" name="直線接點 86"/>
          <p:cNvCxnSpPr/>
          <p:nvPr/>
        </p:nvCxnSpPr>
        <p:spPr bwMode="auto">
          <a:xfrm flipV="1">
            <a:off x="6704826" y="3787044"/>
            <a:ext cx="343826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圓角矩形 87"/>
          <p:cNvSpPr>
            <a:spLocks noChangeArrowheads="1"/>
          </p:cNvSpPr>
          <p:nvPr/>
        </p:nvSpPr>
        <p:spPr bwMode="auto">
          <a:xfrm>
            <a:off x="3891942" y="3471517"/>
            <a:ext cx="2812883" cy="592509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不許攜眷來臺</a:t>
            </a:r>
          </a:p>
        </p:txBody>
      </p:sp>
      <p:sp>
        <p:nvSpPr>
          <p:cNvPr id="89" name="圓角矩形 88"/>
          <p:cNvSpPr>
            <a:spLocks noChangeArrowheads="1"/>
          </p:cNvSpPr>
          <p:nvPr/>
        </p:nvSpPr>
        <p:spPr bwMode="auto">
          <a:xfrm>
            <a:off x="6882497" y="3373110"/>
            <a:ext cx="2160240" cy="89020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互相照顧，形成聚落</a:t>
            </a:r>
          </a:p>
        </p:txBody>
      </p:sp>
      <p:cxnSp>
        <p:nvCxnSpPr>
          <p:cNvPr id="92" name="直線接點 91"/>
          <p:cNvCxnSpPr/>
          <p:nvPr/>
        </p:nvCxnSpPr>
        <p:spPr bwMode="auto">
          <a:xfrm flipV="1">
            <a:off x="6351999" y="4645231"/>
            <a:ext cx="343826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圓角矩形 92"/>
          <p:cNvSpPr>
            <a:spLocks noChangeArrowheads="1"/>
          </p:cNvSpPr>
          <p:nvPr/>
        </p:nvSpPr>
        <p:spPr bwMode="auto">
          <a:xfrm>
            <a:off x="3891942" y="4365104"/>
            <a:ext cx="2631970" cy="514261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開放家眷來臺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4" name="圓角矩形 93"/>
          <p:cNvSpPr>
            <a:spLocks noChangeArrowheads="1"/>
          </p:cNvSpPr>
          <p:nvPr/>
        </p:nvSpPr>
        <p:spPr bwMode="auto">
          <a:xfrm>
            <a:off x="6704826" y="4365104"/>
            <a:ext cx="2337911" cy="514261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展開新生活</a:t>
            </a:r>
          </a:p>
        </p:txBody>
      </p:sp>
      <p:cxnSp>
        <p:nvCxnSpPr>
          <p:cNvPr id="100" name="直線接點 99"/>
          <p:cNvCxnSpPr/>
          <p:nvPr/>
        </p:nvCxnSpPr>
        <p:spPr bwMode="auto">
          <a:xfrm flipV="1">
            <a:off x="6407364" y="5530122"/>
            <a:ext cx="343826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圓角矩形 100"/>
          <p:cNvSpPr>
            <a:spLocks noChangeArrowheads="1"/>
          </p:cNvSpPr>
          <p:nvPr/>
        </p:nvSpPr>
        <p:spPr bwMode="auto">
          <a:xfrm>
            <a:off x="3937546" y="5225315"/>
            <a:ext cx="2629699" cy="49731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相信祖先庇佑</a:t>
            </a:r>
          </a:p>
        </p:txBody>
      </p:sp>
      <p:sp>
        <p:nvSpPr>
          <p:cNvPr id="102" name="圓角矩形 101"/>
          <p:cNvSpPr>
            <a:spLocks noChangeArrowheads="1"/>
          </p:cNvSpPr>
          <p:nvPr/>
        </p:nvSpPr>
        <p:spPr bwMode="auto">
          <a:xfrm>
            <a:off x="6701130" y="4959927"/>
            <a:ext cx="2365809" cy="900165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祭祖、助學與敬老</a:t>
            </a:r>
          </a:p>
        </p:txBody>
      </p:sp>
      <p:cxnSp>
        <p:nvCxnSpPr>
          <p:cNvPr id="103" name="直線接點 102"/>
          <p:cNvCxnSpPr/>
          <p:nvPr/>
        </p:nvCxnSpPr>
        <p:spPr bwMode="auto">
          <a:xfrm flipV="1">
            <a:off x="6051506" y="6363014"/>
            <a:ext cx="343826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圓角矩形 103"/>
          <p:cNvSpPr>
            <a:spLocks noChangeArrowheads="1"/>
          </p:cNvSpPr>
          <p:nvPr/>
        </p:nvSpPr>
        <p:spPr bwMode="auto">
          <a:xfrm>
            <a:off x="3937546" y="6081650"/>
            <a:ext cx="2259205" cy="540702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形成宗親會</a:t>
            </a:r>
          </a:p>
        </p:txBody>
      </p:sp>
      <p:sp>
        <p:nvSpPr>
          <p:cNvPr id="105" name="圓角矩形 104"/>
          <p:cNvSpPr>
            <a:spLocks noChangeArrowheads="1"/>
          </p:cNvSpPr>
          <p:nvPr/>
        </p:nvSpPr>
        <p:spPr bwMode="auto">
          <a:xfrm>
            <a:off x="6317592" y="5915891"/>
            <a:ext cx="2725145" cy="886691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凝聚家族向心力</a:t>
            </a:r>
          </a:p>
        </p:txBody>
      </p:sp>
      <p:sp>
        <p:nvSpPr>
          <p:cNvPr id="54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180223" y="980728"/>
            <a:ext cx="690924" cy="5184576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5" name="文字方塊 6">
            <a:extLst>
              <a:ext uri="{FF2B5EF4-FFF2-40B4-BE49-F238E27FC236}">
                <a16:creationId xmlns:a16="http://schemas.microsoft.com/office/drawing/2014/main" xmlns="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26" y="980728"/>
            <a:ext cx="738664" cy="4968552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/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漢人的家族社會與生活</a:t>
            </a:r>
          </a:p>
        </p:txBody>
      </p:sp>
    </p:spTree>
    <p:extLst>
      <p:ext uri="{BB962C8B-B14F-4D97-AF65-F5344CB8AC3E}">
        <p14:creationId xmlns:p14="http://schemas.microsoft.com/office/powerpoint/2010/main" val="2720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3" grpId="0" animBg="1"/>
      <p:bldP spid="43" grpId="0" animBg="1"/>
      <p:bldP spid="36" grpId="0" animBg="1"/>
      <p:bldP spid="37" grpId="0" animBg="1"/>
      <p:bldP spid="38" grpId="0" animBg="1"/>
      <p:bldP spid="39" grpId="0" animBg="1"/>
      <p:bldP spid="50" grpId="0" animBg="1"/>
      <p:bldP spid="73" grpId="0" animBg="1"/>
      <p:bldP spid="84" grpId="0" animBg="1"/>
      <p:bldP spid="86" grpId="0" animBg="1"/>
      <p:bldP spid="88" grpId="0" animBg="1"/>
      <p:bldP spid="89" grpId="0" animBg="1"/>
      <p:bldP spid="93" grpId="0" animBg="1"/>
      <p:bldP spid="94" grpId="0" animBg="1"/>
      <p:bldP spid="101" grpId="0" animBg="1"/>
      <p:bldP spid="102" grpId="0" animBg="1"/>
      <p:bldP spid="104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5381399" y="1916832"/>
            <a:ext cx="443193" cy="1430082"/>
            <a:chOff x="5165375" y="3372427"/>
            <a:chExt cx="443193" cy="1430082"/>
          </a:xfrm>
        </p:grpSpPr>
        <p:cxnSp>
          <p:nvCxnSpPr>
            <p:cNvPr id="37" name="直線接點 36"/>
            <p:cNvCxnSpPr/>
            <p:nvPr/>
          </p:nvCxnSpPr>
          <p:spPr bwMode="auto">
            <a:xfrm>
              <a:off x="5165375" y="3372427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接點 37"/>
            <p:cNvCxnSpPr/>
            <p:nvPr/>
          </p:nvCxnSpPr>
          <p:spPr bwMode="auto">
            <a:xfrm>
              <a:off x="5211142" y="4084789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接點 38"/>
            <p:cNvCxnSpPr/>
            <p:nvPr/>
          </p:nvCxnSpPr>
          <p:spPr bwMode="auto">
            <a:xfrm>
              <a:off x="5211142" y="4802509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4" name="直線接點 83"/>
          <p:cNvCxnSpPr>
            <a:endCxn id="2" idx="1"/>
          </p:cNvCxnSpPr>
          <p:nvPr/>
        </p:nvCxnSpPr>
        <p:spPr bwMode="auto">
          <a:xfrm>
            <a:off x="1856948" y="3337443"/>
            <a:ext cx="397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群組 5"/>
          <p:cNvGrpSpPr/>
          <p:nvPr/>
        </p:nvGrpSpPr>
        <p:grpSpPr>
          <a:xfrm>
            <a:off x="2915816" y="1913021"/>
            <a:ext cx="460431" cy="2897846"/>
            <a:chOff x="2126041" y="128381"/>
            <a:chExt cx="460431" cy="2897846"/>
          </a:xfrm>
        </p:grpSpPr>
        <p:cxnSp>
          <p:nvCxnSpPr>
            <p:cNvPr id="3" name="直線接點 2"/>
            <p:cNvCxnSpPr/>
            <p:nvPr/>
          </p:nvCxnSpPr>
          <p:spPr bwMode="auto">
            <a:xfrm>
              <a:off x="2339752" y="897229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直線接點 65"/>
            <p:cNvCxnSpPr/>
            <p:nvPr/>
          </p:nvCxnSpPr>
          <p:spPr bwMode="auto">
            <a:xfrm>
              <a:off x="2339750" y="2300150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接點 66"/>
            <p:cNvCxnSpPr/>
            <p:nvPr/>
          </p:nvCxnSpPr>
          <p:spPr bwMode="auto">
            <a:xfrm>
              <a:off x="2126041" y="1556792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直線接點 4"/>
            <p:cNvCxnSpPr/>
            <p:nvPr/>
          </p:nvCxnSpPr>
          <p:spPr bwMode="auto">
            <a:xfrm>
              <a:off x="2339752" y="128381"/>
              <a:ext cx="0" cy="28978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接點 39"/>
            <p:cNvCxnSpPr/>
            <p:nvPr/>
          </p:nvCxnSpPr>
          <p:spPr bwMode="auto">
            <a:xfrm>
              <a:off x="2337891" y="131518"/>
              <a:ext cx="2485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接點 40"/>
            <p:cNvCxnSpPr/>
            <p:nvPr/>
          </p:nvCxnSpPr>
          <p:spPr bwMode="auto">
            <a:xfrm>
              <a:off x="2339751" y="3026227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接點 41"/>
            <p:cNvCxnSpPr/>
            <p:nvPr/>
          </p:nvCxnSpPr>
          <p:spPr bwMode="auto">
            <a:xfrm>
              <a:off x="2339752" y="1558827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5724128" y="3049411"/>
            <a:ext cx="3240360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客家人信仰中心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6-2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傳統文化的展現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cs typeface="2-Arial"/>
            </a:endParaRPr>
          </a:p>
        </p:txBody>
      </p:sp>
      <p:pic>
        <p:nvPicPr>
          <p:cNvPr id="25" name="圖片 3">
            <a:extLst>
              <a:ext uri="{FF2B5EF4-FFF2-40B4-BE49-F238E27FC236}">
                <a16:creationId xmlns:a16="http://schemas.microsoft.com/office/drawing/2014/main" xmlns="" id="{C8002672-B015-4C11-9A4D-214EA79D58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6418263"/>
            <a:ext cx="1828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圓角矩形 1"/>
          <p:cNvSpPr/>
          <p:nvPr/>
        </p:nvSpPr>
        <p:spPr bwMode="auto">
          <a:xfrm>
            <a:off x="2254374" y="2278403"/>
            <a:ext cx="761690" cy="2118080"/>
          </a:xfrm>
          <a:prstGeom prst="roundRect">
            <a:avLst/>
          </a:prstGeom>
          <a:solidFill>
            <a:srgbClr val="F8C6B5"/>
          </a:solidFill>
          <a:ln w="9525" algn="ctr">
            <a:noFill/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宗教信仰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一般五邊形 3"/>
          <p:cNvSpPr/>
          <p:nvPr/>
        </p:nvSpPr>
        <p:spPr bwMode="auto">
          <a:xfrm>
            <a:off x="209550" y="2523765"/>
            <a:ext cx="1828800" cy="1627357"/>
          </a:xfrm>
          <a:prstGeom prst="pentagon">
            <a:avLst/>
          </a:prstGeom>
          <a:solidFill>
            <a:srgbClr val="388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傳統</a:t>
            </a: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文化</a:t>
            </a: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3269392" y="4509121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王爺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" name="圓角矩形 29"/>
          <p:cNvSpPr>
            <a:spLocks noChangeArrowheads="1"/>
          </p:cNvSpPr>
          <p:nvPr/>
        </p:nvSpPr>
        <p:spPr bwMode="auto">
          <a:xfrm>
            <a:off x="3269392" y="3789041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媽祖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" name="圓角矩形 30"/>
          <p:cNvSpPr>
            <a:spLocks noChangeArrowheads="1"/>
          </p:cNvSpPr>
          <p:nvPr/>
        </p:nvSpPr>
        <p:spPr bwMode="auto">
          <a:xfrm>
            <a:off x="3269392" y="3084396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三山國王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圓角矩形 33"/>
          <p:cNvSpPr>
            <a:spLocks noChangeArrowheads="1"/>
          </p:cNvSpPr>
          <p:nvPr/>
        </p:nvSpPr>
        <p:spPr bwMode="auto">
          <a:xfrm>
            <a:off x="5724128" y="2378684"/>
            <a:ext cx="3240360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漳州人保護神</a:t>
            </a: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5724128" y="1648226"/>
            <a:ext cx="3240360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泉州人保護神</a:t>
            </a:r>
          </a:p>
        </p:txBody>
      </p:sp>
      <p:sp>
        <p:nvSpPr>
          <p:cNvPr id="28" name="橢圓 27"/>
          <p:cNvSpPr/>
          <p:nvPr/>
        </p:nvSpPr>
        <p:spPr bwMode="auto">
          <a:xfrm>
            <a:off x="2165932" y="3241092"/>
            <a:ext cx="144016" cy="158104"/>
          </a:xfrm>
          <a:prstGeom prst="ellipse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6" name="圓角矩形 35"/>
          <p:cNvSpPr>
            <a:spLocks noChangeArrowheads="1"/>
          </p:cNvSpPr>
          <p:nvPr/>
        </p:nvSpPr>
        <p:spPr bwMode="auto">
          <a:xfrm>
            <a:off x="3269392" y="1642868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保生大帝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3269392" y="2378685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開漳聖王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245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28" grpId="0" animBg="1"/>
      <p:bldP spid="36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5427166" y="1864248"/>
            <a:ext cx="628866" cy="4085032"/>
            <a:chOff x="5211142" y="1850180"/>
            <a:chExt cx="628866" cy="4085032"/>
          </a:xfrm>
        </p:grpSpPr>
        <p:cxnSp>
          <p:nvCxnSpPr>
            <p:cNvPr id="37" name="直線接點 36"/>
            <p:cNvCxnSpPr/>
            <p:nvPr/>
          </p:nvCxnSpPr>
          <p:spPr bwMode="auto">
            <a:xfrm>
              <a:off x="5254694" y="4207020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接點 37"/>
            <p:cNvCxnSpPr/>
            <p:nvPr/>
          </p:nvCxnSpPr>
          <p:spPr bwMode="auto">
            <a:xfrm>
              <a:off x="5211142" y="5935212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接點 38"/>
            <p:cNvCxnSpPr/>
            <p:nvPr/>
          </p:nvCxnSpPr>
          <p:spPr bwMode="auto">
            <a:xfrm>
              <a:off x="5211142" y="1850181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直線接點 35"/>
            <p:cNvCxnSpPr/>
            <p:nvPr/>
          </p:nvCxnSpPr>
          <p:spPr bwMode="auto">
            <a:xfrm>
              <a:off x="5442582" y="3043875"/>
              <a:ext cx="39742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線接點 42"/>
            <p:cNvCxnSpPr/>
            <p:nvPr/>
          </p:nvCxnSpPr>
          <p:spPr bwMode="auto">
            <a:xfrm flipV="1">
              <a:off x="5442582" y="1850180"/>
              <a:ext cx="0" cy="12047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4" name="直線接點 83"/>
          <p:cNvCxnSpPr/>
          <p:nvPr/>
        </p:nvCxnSpPr>
        <p:spPr bwMode="auto">
          <a:xfrm>
            <a:off x="790198" y="3337443"/>
            <a:ext cx="3974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群組 5"/>
          <p:cNvGrpSpPr/>
          <p:nvPr/>
        </p:nvGrpSpPr>
        <p:grpSpPr>
          <a:xfrm>
            <a:off x="2915816" y="1912138"/>
            <a:ext cx="460431" cy="3893125"/>
            <a:chOff x="2126041" y="127724"/>
            <a:chExt cx="460431" cy="2898503"/>
          </a:xfrm>
        </p:grpSpPr>
        <p:cxnSp>
          <p:nvCxnSpPr>
            <p:cNvPr id="67" name="直線接點 66"/>
            <p:cNvCxnSpPr/>
            <p:nvPr/>
          </p:nvCxnSpPr>
          <p:spPr bwMode="auto">
            <a:xfrm>
              <a:off x="2126041" y="1195242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直線接點 4"/>
            <p:cNvCxnSpPr/>
            <p:nvPr/>
          </p:nvCxnSpPr>
          <p:spPr bwMode="auto">
            <a:xfrm>
              <a:off x="2339752" y="128381"/>
              <a:ext cx="0" cy="28978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接點 39"/>
            <p:cNvCxnSpPr/>
            <p:nvPr/>
          </p:nvCxnSpPr>
          <p:spPr bwMode="auto">
            <a:xfrm>
              <a:off x="2337891" y="127724"/>
              <a:ext cx="2485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接點 40"/>
            <p:cNvCxnSpPr/>
            <p:nvPr/>
          </p:nvCxnSpPr>
          <p:spPr bwMode="auto">
            <a:xfrm>
              <a:off x="2339751" y="3026227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接點 41"/>
            <p:cNvCxnSpPr/>
            <p:nvPr/>
          </p:nvCxnSpPr>
          <p:spPr bwMode="auto">
            <a:xfrm>
              <a:off x="2339752" y="1846780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5796136" y="5437723"/>
            <a:ext cx="3240360" cy="943605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清淡、酸甜、不膩的海產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6-2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傳統文化的展現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cs typeface="2-Arial"/>
            </a:endParaRP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3269392" y="5620110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漳泉族群</a:t>
            </a:r>
          </a:p>
        </p:txBody>
      </p:sp>
      <p:sp>
        <p:nvSpPr>
          <p:cNvPr id="30" name="圓角矩形 29"/>
          <p:cNvSpPr>
            <a:spLocks noChangeArrowheads="1"/>
          </p:cNvSpPr>
          <p:nvPr/>
        </p:nvSpPr>
        <p:spPr bwMode="auto">
          <a:xfrm>
            <a:off x="3269392" y="3933057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客家族群</a:t>
            </a:r>
          </a:p>
        </p:txBody>
      </p:sp>
      <p:sp>
        <p:nvSpPr>
          <p:cNvPr id="34" name="圓角矩形 33"/>
          <p:cNvSpPr>
            <a:spLocks noChangeArrowheads="1"/>
          </p:cNvSpPr>
          <p:nvPr/>
        </p:nvSpPr>
        <p:spPr bwMode="auto">
          <a:xfrm>
            <a:off x="5796136" y="3933057"/>
            <a:ext cx="3240360" cy="576063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鹹、香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肥</a:t>
            </a:r>
          </a:p>
        </p:txBody>
      </p:sp>
      <p:cxnSp>
        <p:nvCxnSpPr>
          <p:cNvPr id="26" name="直線接點 25"/>
          <p:cNvCxnSpPr>
            <a:endCxn id="32" idx="1"/>
          </p:cNvCxnSpPr>
          <p:nvPr/>
        </p:nvCxnSpPr>
        <p:spPr bwMode="auto">
          <a:xfrm>
            <a:off x="1856948" y="3337443"/>
            <a:ext cx="397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圓角矩形 31"/>
          <p:cNvSpPr/>
          <p:nvPr/>
        </p:nvSpPr>
        <p:spPr bwMode="auto">
          <a:xfrm>
            <a:off x="2254374" y="2278403"/>
            <a:ext cx="761690" cy="2118080"/>
          </a:xfrm>
          <a:prstGeom prst="roundRect">
            <a:avLst/>
          </a:prstGeom>
          <a:solidFill>
            <a:srgbClr val="F8C6B5"/>
          </a:solidFill>
          <a:ln w="9525" algn="ctr">
            <a:noFill/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傳統飲食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橢圓 32"/>
          <p:cNvSpPr/>
          <p:nvPr/>
        </p:nvSpPr>
        <p:spPr bwMode="auto">
          <a:xfrm>
            <a:off x="2165932" y="3241092"/>
            <a:ext cx="144016" cy="158104"/>
          </a:xfrm>
          <a:prstGeom prst="ellipse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5" name="一般五邊形 24"/>
          <p:cNvSpPr/>
          <p:nvPr/>
        </p:nvSpPr>
        <p:spPr bwMode="auto">
          <a:xfrm>
            <a:off x="209550" y="2523765"/>
            <a:ext cx="1828800" cy="1627357"/>
          </a:xfrm>
          <a:prstGeom prst="pentagon">
            <a:avLst/>
          </a:prstGeom>
          <a:solidFill>
            <a:srgbClr val="388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傳統</a:t>
            </a: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文化</a:t>
            </a:r>
          </a:p>
        </p:txBody>
      </p:sp>
      <p:sp>
        <p:nvSpPr>
          <p:cNvPr id="45" name="圓角矩形 44"/>
          <p:cNvSpPr>
            <a:spLocks noChangeArrowheads="1"/>
          </p:cNvSpPr>
          <p:nvPr/>
        </p:nvSpPr>
        <p:spPr bwMode="auto">
          <a:xfrm>
            <a:off x="3269392" y="1606330"/>
            <a:ext cx="2310720" cy="576063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原住民族</a:t>
            </a:r>
          </a:p>
        </p:txBody>
      </p:sp>
      <p:sp>
        <p:nvSpPr>
          <p:cNvPr id="46" name="圓角矩形 45"/>
          <p:cNvSpPr>
            <a:spLocks noChangeArrowheads="1"/>
          </p:cNvSpPr>
          <p:nvPr/>
        </p:nvSpPr>
        <p:spPr bwMode="auto">
          <a:xfrm>
            <a:off x="5796136" y="1268760"/>
            <a:ext cx="3240360" cy="1120749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靠近海：魚類、米食為主</a:t>
            </a:r>
          </a:p>
        </p:txBody>
      </p:sp>
      <p:sp>
        <p:nvSpPr>
          <p:cNvPr id="47" name="圓角矩形 46"/>
          <p:cNvSpPr>
            <a:spLocks noChangeArrowheads="1"/>
          </p:cNvSpPr>
          <p:nvPr/>
        </p:nvSpPr>
        <p:spPr bwMode="auto">
          <a:xfrm>
            <a:off x="5796136" y="2448715"/>
            <a:ext cx="3240360" cy="1196309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靠近山林：摘取野菜、獵捕動物</a:t>
            </a:r>
          </a:p>
        </p:txBody>
      </p:sp>
    </p:spTree>
    <p:extLst>
      <p:ext uri="{BB962C8B-B14F-4D97-AF65-F5344CB8AC3E}">
        <p14:creationId xmlns:p14="http://schemas.microsoft.com/office/powerpoint/2010/main" val="126420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0" grpId="0" animBg="1"/>
      <p:bldP spid="34" grpId="0" animBg="1"/>
      <p:bldP spid="32" grpId="0" animBg="1"/>
      <p:bldP spid="33" grpId="0" animBg="1"/>
      <p:bldP spid="45" grpId="0" animBg="1"/>
      <p:bldP spid="46" grpId="0" animBg="1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直線接點 83"/>
          <p:cNvCxnSpPr/>
          <p:nvPr/>
        </p:nvCxnSpPr>
        <p:spPr bwMode="auto">
          <a:xfrm>
            <a:off x="1431507" y="3318337"/>
            <a:ext cx="3974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群組 5"/>
          <p:cNvGrpSpPr/>
          <p:nvPr/>
        </p:nvGrpSpPr>
        <p:grpSpPr>
          <a:xfrm>
            <a:off x="2987824" y="1913021"/>
            <a:ext cx="460431" cy="2897846"/>
            <a:chOff x="2126041" y="128381"/>
            <a:chExt cx="460431" cy="2897846"/>
          </a:xfrm>
        </p:grpSpPr>
        <p:cxnSp>
          <p:nvCxnSpPr>
            <p:cNvPr id="67" name="直線接點 66"/>
            <p:cNvCxnSpPr/>
            <p:nvPr/>
          </p:nvCxnSpPr>
          <p:spPr bwMode="auto">
            <a:xfrm>
              <a:off x="2126041" y="1556792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直線接點 4"/>
            <p:cNvCxnSpPr/>
            <p:nvPr/>
          </p:nvCxnSpPr>
          <p:spPr bwMode="auto">
            <a:xfrm>
              <a:off x="2339752" y="128381"/>
              <a:ext cx="0" cy="28978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接點 39"/>
            <p:cNvCxnSpPr/>
            <p:nvPr/>
          </p:nvCxnSpPr>
          <p:spPr bwMode="auto">
            <a:xfrm>
              <a:off x="2337891" y="131518"/>
              <a:ext cx="2485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接點 40"/>
            <p:cNvCxnSpPr/>
            <p:nvPr/>
          </p:nvCxnSpPr>
          <p:spPr bwMode="auto">
            <a:xfrm>
              <a:off x="2339751" y="3026227"/>
              <a:ext cx="21371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6-2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傳統文化的展現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cs typeface="2-Arial"/>
            </a:endParaRP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3425256" y="4155719"/>
            <a:ext cx="4603128" cy="1145489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不同族群和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宗教信仰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有不同的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禮俗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、儀式</a:t>
            </a:r>
          </a:p>
        </p:txBody>
      </p:sp>
      <p:cxnSp>
        <p:nvCxnSpPr>
          <p:cNvPr id="31" name="直線接點 30"/>
          <p:cNvCxnSpPr>
            <a:endCxn id="32" idx="1"/>
          </p:cNvCxnSpPr>
          <p:nvPr/>
        </p:nvCxnSpPr>
        <p:spPr bwMode="auto">
          <a:xfrm>
            <a:off x="1856948" y="3337443"/>
            <a:ext cx="397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圓角矩形 31"/>
          <p:cNvSpPr/>
          <p:nvPr/>
        </p:nvSpPr>
        <p:spPr bwMode="auto">
          <a:xfrm>
            <a:off x="2254374" y="2278403"/>
            <a:ext cx="761690" cy="2118080"/>
          </a:xfrm>
          <a:prstGeom prst="roundRect">
            <a:avLst/>
          </a:prstGeom>
          <a:solidFill>
            <a:srgbClr val="F8C6B5"/>
          </a:solidFill>
          <a:ln w="9525" algn="ctr">
            <a:noFill/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生命禮俗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橢圓 33"/>
          <p:cNvSpPr/>
          <p:nvPr/>
        </p:nvSpPr>
        <p:spPr bwMode="auto">
          <a:xfrm>
            <a:off x="2165932" y="3241092"/>
            <a:ext cx="144016" cy="158104"/>
          </a:xfrm>
          <a:prstGeom prst="ellipse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0" name="一般五邊形 29"/>
          <p:cNvSpPr/>
          <p:nvPr/>
        </p:nvSpPr>
        <p:spPr bwMode="auto">
          <a:xfrm>
            <a:off x="209550" y="2523765"/>
            <a:ext cx="1828800" cy="1627357"/>
          </a:xfrm>
          <a:prstGeom prst="pentagon">
            <a:avLst/>
          </a:prstGeom>
          <a:solidFill>
            <a:srgbClr val="388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傳統</a:t>
            </a: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文化</a:t>
            </a:r>
          </a:p>
        </p:txBody>
      </p:sp>
      <p:sp>
        <p:nvSpPr>
          <p:cNvPr id="42" name="圓角矩形 41"/>
          <p:cNvSpPr>
            <a:spLocks noChangeArrowheads="1"/>
          </p:cNvSpPr>
          <p:nvPr/>
        </p:nvSpPr>
        <p:spPr bwMode="auto">
          <a:xfrm>
            <a:off x="3425256" y="1340768"/>
            <a:ext cx="4603128" cy="1217265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藉助信仰，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透過用品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或儀式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祈求平安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順利</a:t>
            </a:r>
          </a:p>
        </p:txBody>
      </p:sp>
    </p:spTree>
    <p:extLst>
      <p:ext uri="{BB962C8B-B14F-4D97-AF65-F5344CB8AC3E}">
        <p14:creationId xmlns:p14="http://schemas.microsoft.com/office/powerpoint/2010/main" val="321529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4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直線接點 45"/>
          <p:cNvCxnSpPr/>
          <p:nvPr/>
        </p:nvCxnSpPr>
        <p:spPr bwMode="auto">
          <a:xfrm>
            <a:off x="1942326" y="4212618"/>
            <a:ext cx="397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直線接點 83"/>
          <p:cNvCxnSpPr/>
          <p:nvPr/>
        </p:nvCxnSpPr>
        <p:spPr bwMode="auto">
          <a:xfrm>
            <a:off x="1431507" y="2073690"/>
            <a:ext cx="3974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接點 66"/>
          <p:cNvCxnSpPr/>
          <p:nvPr/>
        </p:nvCxnSpPr>
        <p:spPr bwMode="auto">
          <a:xfrm>
            <a:off x="2339752" y="1372548"/>
            <a:ext cx="2137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Adobe Gothic Std B" pitchFamily="34" charset="-128"/>
                <a:ea typeface="Adobe Gothic Std B" pitchFamily="34" charset="-128"/>
                <a:cs typeface="2-Arial"/>
              </a:rPr>
              <a:t>6-2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2-Arial"/>
              </a:rPr>
              <a:t>傳統文化的展現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cs typeface="2-Arial"/>
            </a:endParaRPr>
          </a:p>
        </p:txBody>
      </p:sp>
      <p:cxnSp>
        <p:nvCxnSpPr>
          <p:cNvPr id="31" name="直線接點 30"/>
          <p:cNvCxnSpPr/>
          <p:nvPr/>
        </p:nvCxnSpPr>
        <p:spPr bwMode="auto">
          <a:xfrm>
            <a:off x="896487" y="4193623"/>
            <a:ext cx="3974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圓角矩形 31"/>
          <p:cNvSpPr/>
          <p:nvPr/>
        </p:nvSpPr>
        <p:spPr bwMode="auto">
          <a:xfrm>
            <a:off x="1276660" y="3151836"/>
            <a:ext cx="761690" cy="2118080"/>
          </a:xfrm>
          <a:prstGeom prst="roundRect">
            <a:avLst/>
          </a:prstGeom>
          <a:solidFill>
            <a:srgbClr val="F8C6B5"/>
          </a:solidFill>
          <a:ln w="9525" algn="ctr">
            <a:noFill/>
            <a:round/>
            <a:headEnd/>
            <a:tailEnd/>
          </a:ln>
          <a:extLst/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生命禮俗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橢圓 33"/>
          <p:cNvSpPr/>
          <p:nvPr/>
        </p:nvSpPr>
        <p:spPr bwMode="auto">
          <a:xfrm>
            <a:off x="1186656" y="4112847"/>
            <a:ext cx="144016" cy="158104"/>
          </a:xfrm>
          <a:prstGeom prst="ellipse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0" name="一般五邊形 29"/>
          <p:cNvSpPr/>
          <p:nvPr/>
        </p:nvSpPr>
        <p:spPr bwMode="auto">
          <a:xfrm>
            <a:off x="209550" y="1279118"/>
            <a:ext cx="1828800" cy="1627357"/>
          </a:xfrm>
          <a:prstGeom prst="pentagon">
            <a:avLst/>
          </a:prstGeom>
          <a:solidFill>
            <a:srgbClr val="388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傳統</a:t>
            </a: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文化</a:t>
            </a:r>
          </a:p>
        </p:txBody>
      </p:sp>
      <p:grpSp>
        <p:nvGrpSpPr>
          <p:cNvPr id="15" name="群組 10"/>
          <p:cNvGrpSpPr/>
          <p:nvPr/>
        </p:nvGrpSpPr>
        <p:grpSpPr>
          <a:xfrm>
            <a:off x="2843516" y="853590"/>
            <a:ext cx="407335" cy="5359815"/>
            <a:chOff x="4823882" y="-128084"/>
            <a:chExt cx="407335" cy="5359815"/>
          </a:xfrm>
        </p:grpSpPr>
        <p:grpSp>
          <p:nvGrpSpPr>
            <p:cNvPr id="16" name="群組 8"/>
            <p:cNvGrpSpPr/>
            <p:nvPr/>
          </p:nvGrpSpPr>
          <p:grpSpPr>
            <a:xfrm>
              <a:off x="4823882" y="1420234"/>
              <a:ext cx="407335" cy="3800898"/>
              <a:chOff x="5201233" y="4080632"/>
              <a:chExt cx="407335" cy="3800898"/>
            </a:xfrm>
          </p:grpSpPr>
          <p:cxnSp>
            <p:nvCxnSpPr>
              <p:cNvPr id="18" name="直線接點 17"/>
              <p:cNvCxnSpPr/>
              <p:nvPr/>
            </p:nvCxnSpPr>
            <p:spPr bwMode="auto">
              <a:xfrm>
                <a:off x="5201233" y="5448784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直線接點 18"/>
              <p:cNvCxnSpPr/>
              <p:nvPr/>
            </p:nvCxnSpPr>
            <p:spPr bwMode="auto">
              <a:xfrm>
                <a:off x="5211142" y="4080632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線接點 19"/>
              <p:cNvCxnSpPr/>
              <p:nvPr/>
            </p:nvCxnSpPr>
            <p:spPr bwMode="auto">
              <a:xfrm>
                <a:off x="5211142" y="4800712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直線接點 21"/>
              <p:cNvCxnSpPr/>
              <p:nvPr/>
            </p:nvCxnSpPr>
            <p:spPr bwMode="auto">
              <a:xfrm>
                <a:off x="5211142" y="6240872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直線接點 22"/>
              <p:cNvCxnSpPr/>
              <p:nvPr/>
            </p:nvCxnSpPr>
            <p:spPr bwMode="auto">
              <a:xfrm>
                <a:off x="5211142" y="7072189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直線接點 23"/>
              <p:cNvCxnSpPr/>
              <p:nvPr/>
            </p:nvCxnSpPr>
            <p:spPr bwMode="auto">
              <a:xfrm>
                <a:off x="5211142" y="7881530"/>
                <a:ext cx="39742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7" name="直線接點 16"/>
            <p:cNvCxnSpPr/>
            <p:nvPr/>
          </p:nvCxnSpPr>
          <p:spPr bwMode="auto">
            <a:xfrm>
              <a:off x="4833791" y="-128084"/>
              <a:ext cx="0" cy="535981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圓角矩形 24"/>
          <p:cNvSpPr>
            <a:spLocks noChangeArrowheads="1"/>
          </p:cNvSpPr>
          <p:nvPr/>
        </p:nvSpPr>
        <p:spPr bwMode="auto">
          <a:xfrm>
            <a:off x="3067150" y="5863628"/>
            <a:ext cx="6004842" cy="994372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原住民族結婚時，盪秋千、背新娘</a:t>
            </a:r>
          </a:p>
        </p:txBody>
      </p:sp>
      <p:sp>
        <p:nvSpPr>
          <p:cNvPr id="26" name="圓角矩形 25"/>
          <p:cNvSpPr>
            <a:spLocks noChangeArrowheads="1"/>
          </p:cNvSpPr>
          <p:nvPr/>
        </p:nvSpPr>
        <p:spPr bwMode="auto">
          <a:xfrm>
            <a:off x="3067150" y="4797152"/>
            <a:ext cx="6004842" cy="993736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漢人結婚時，祭拜祖先、討喜、拜別父母</a:t>
            </a:r>
          </a:p>
        </p:txBody>
      </p:sp>
      <p:sp>
        <p:nvSpPr>
          <p:cNvPr id="28" name="圓角矩形 27"/>
          <p:cNvSpPr>
            <a:spLocks noChangeArrowheads="1"/>
          </p:cNvSpPr>
          <p:nvPr/>
        </p:nvSpPr>
        <p:spPr bwMode="auto">
          <a:xfrm>
            <a:off x="3067150" y="4149080"/>
            <a:ext cx="6004842" cy="573267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阿美族少年成年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禮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圓角矩形 32"/>
          <p:cNvSpPr>
            <a:spLocks noChangeArrowheads="1"/>
          </p:cNvSpPr>
          <p:nvPr/>
        </p:nvSpPr>
        <p:spPr bwMode="auto">
          <a:xfrm>
            <a:off x="3067150" y="3446478"/>
            <a:ext cx="6004842" cy="616674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漢人十六歲成年禮</a:t>
            </a: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3067150" y="2769981"/>
            <a:ext cx="6004842" cy="603759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未成年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平安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符」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2561160" y="853590"/>
            <a:ext cx="4603128" cy="1145489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不同族群和宗教信仰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有不同的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禮俗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、儀式</a:t>
            </a:r>
          </a:p>
        </p:txBody>
      </p:sp>
      <p:cxnSp>
        <p:nvCxnSpPr>
          <p:cNvPr id="43" name="直線接點 42"/>
          <p:cNvCxnSpPr/>
          <p:nvPr/>
        </p:nvCxnSpPr>
        <p:spPr bwMode="auto">
          <a:xfrm>
            <a:off x="897163" y="2889898"/>
            <a:ext cx="0" cy="13044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接點 44"/>
          <p:cNvCxnSpPr/>
          <p:nvPr/>
        </p:nvCxnSpPr>
        <p:spPr bwMode="auto">
          <a:xfrm>
            <a:off x="2339752" y="1372548"/>
            <a:ext cx="0" cy="2838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圓角矩形 46"/>
          <p:cNvSpPr>
            <a:spLocks noChangeArrowheads="1"/>
          </p:cNvSpPr>
          <p:nvPr/>
        </p:nvSpPr>
        <p:spPr bwMode="auto">
          <a:xfrm>
            <a:off x="3067150" y="2094292"/>
            <a:ext cx="6004842" cy="602951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漢人小孩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滿周歲「抓周」活動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5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25" grpId="0" animBg="1"/>
      <p:bldP spid="26" grpId="0" animBg="1"/>
      <p:bldP spid="28" grpId="0" animBg="1"/>
      <p:bldP spid="33" grpId="0" animBg="1"/>
      <p:bldP spid="35" grpId="0" animBg="1"/>
      <p:bldP spid="29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5812989" y="1274965"/>
            <a:ext cx="287338" cy="5198650"/>
            <a:chOff x="4671747" y="1274965"/>
            <a:chExt cx="287338" cy="5198650"/>
          </a:xfrm>
        </p:grpSpPr>
        <p:cxnSp>
          <p:nvCxnSpPr>
            <p:cNvPr id="33" name="直線接點 56"/>
            <p:cNvCxnSpPr>
              <a:cxnSpLocks noChangeShapeType="1"/>
            </p:cNvCxnSpPr>
            <p:nvPr/>
          </p:nvCxnSpPr>
          <p:spPr bwMode="auto">
            <a:xfrm>
              <a:off x="4671747" y="3679997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直線接點 56"/>
            <p:cNvCxnSpPr>
              <a:cxnSpLocks noChangeShapeType="1"/>
            </p:cNvCxnSpPr>
            <p:nvPr/>
          </p:nvCxnSpPr>
          <p:spPr bwMode="auto">
            <a:xfrm>
              <a:off x="4671747" y="2876727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" name="直線接點 56"/>
            <p:cNvCxnSpPr>
              <a:cxnSpLocks noChangeShapeType="1"/>
            </p:cNvCxnSpPr>
            <p:nvPr/>
          </p:nvCxnSpPr>
          <p:spPr bwMode="auto">
            <a:xfrm>
              <a:off x="4671747" y="2112475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直線接點 56"/>
            <p:cNvCxnSpPr>
              <a:cxnSpLocks noChangeShapeType="1"/>
            </p:cNvCxnSpPr>
            <p:nvPr/>
          </p:nvCxnSpPr>
          <p:spPr bwMode="auto">
            <a:xfrm>
              <a:off x="4671747" y="5111929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" name="直線接點 56"/>
            <p:cNvCxnSpPr>
              <a:cxnSpLocks noChangeShapeType="1"/>
            </p:cNvCxnSpPr>
            <p:nvPr/>
          </p:nvCxnSpPr>
          <p:spPr bwMode="auto">
            <a:xfrm>
              <a:off x="4671747" y="5706822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直線接點 56"/>
            <p:cNvCxnSpPr>
              <a:cxnSpLocks noChangeShapeType="1"/>
            </p:cNvCxnSpPr>
            <p:nvPr/>
          </p:nvCxnSpPr>
          <p:spPr bwMode="auto">
            <a:xfrm>
              <a:off x="4671747" y="6473615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直線接點 56"/>
            <p:cNvCxnSpPr>
              <a:cxnSpLocks noChangeShapeType="1"/>
            </p:cNvCxnSpPr>
            <p:nvPr/>
          </p:nvCxnSpPr>
          <p:spPr bwMode="auto">
            <a:xfrm>
              <a:off x="4671747" y="1274965"/>
              <a:ext cx="28733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1" name="直線接點 56"/>
          <p:cNvCxnSpPr>
            <a:cxnSpLocks noChangeShapeType="1"/>
          </p:cNvCxnSpPr>
          <p:nvPr/>
        </p:nvCxnSpPr>
        <p:spPr bwMode="auto">
          <a:xfrm>
            <a:off x="2650747" y="3679997"/>
            <a:ext cx="23561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" name="直線接點 3"/>
          <p:cNvCxnSpPr/>
          <p:nvPr/>
        </p:nvCxnSpPr>
        <p:spPr bwMode="auto">
          <a:xfrm flipH="1">
            <a:off x="4339705" y="1407449"/>
            <a:ext cx="5763" cy="5066166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5586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4-1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來到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福爾摩沙的紅毛人</a:t>
            </a:r>
          </a:p>
        </p:txBody>
      </p: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5967933" y="764704"/>
            <a:ext cx="3064099" cy="88455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和中國、日本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進行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貿易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6" name="直線接點 56"/>
          <p:cNvCxnSpPr>
            <a:cxnSpLocks noChangeShapeType="1"/>
          </p:cNvCxnSpPr>
          <p:nvPr/>
        </p:nvCxnSpPr>
        <p:spPr bwMode="auto">
          <a:xfrm>
            <a:off x="827584" y="3594214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文字方塊 47"/>
          <p:cNvSpPr txBox="1"/>
          <p:nvPr/>
        </p:nvSpPr>
        <p:spPr>
          <a:xfrm>
            <a:off x="1125873" y="2153452"/>
            <a:ext cx="499446" cy="3046988"/>
          </a:xfrm>
          <a:prstGeom prst="rect">
            <a:avLst/>
          </a:prstGeom>
          <a:solidFill>
            <a:srgbClr val="C0D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住著原住民族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圓角矩形 17"/>
          <p:cNvSpPr>
            <a:spLocks noChangeArrowheads="1"/>
          </p:cNvSpPr>
          <p:nvPr/>
        </p:nvSpPr>
        <p:spPr bwMode="auto">
          <a:xfrm>
            <a:off x="2788652" y="764704"/>
            <a:ext cx="3090581" cy="88455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1624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來到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臺灣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2792440" y="1753930"/>
            <a:ext cx="3090581" cy="936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建立熱蘭遮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城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今安平古堡）</a:t>
            </a:r>
          </a:p>
        </p:txBody>
      </p:sp>
      <p:sp>
        <p:nvSpPr>
          <p:cNvPr id="20" name="圓角矩形 19"/>
          <p:cNvSpPr>
            <a:spLocks noChangeArrowheads="1"/>
          </p:cNvSpPr>
          <p:nvPr/>
        </p:nvSpPr>
        <p:spPr bwMode="auto">
          <a:xfrm>
            <a:off x="2794415" y="2768743"/>
            <a:ext cx="3090581" cy="504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建立赤嵌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樓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788652" y="3356013"/>
            <a:ext cx="3090581" cy="936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招募漢人種植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農作物和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獵取鹿皮</a:t>
            </a:r>
          </a:p>
        </p:txBody>
      </p:sp>
      <p:sp>
        <p:nvSpPr>
          <p:cNvPr id="22" name="圓角矩形 21"/>
          <p:cNvSpPr>
            <a:spLocks noChangeArrowheads="1"/>
          </p:cNvSpPr>
          <p:nvPr/>
        </p:nvSpPr>
        <p:spPr bwMode="auto">
          <a:xfrm>
            <a:off x="2792440" y="4389618"/>
            <a:ext cx="3090581" cy="504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宣揚基督教</a:t>
            </a:r>
          </a:p>
        </p:txBody>
      </p:sp>
      <p:sp>
        <p:nvSpPr>
          <p:cNvPr id="23" name="圓角矩形 22"/>
          <p:cNvSpPr>
            <a:spLocks noChangeArrowheads="1"/>
          </p:cNvSpPr>
          <p:nvPr/>
        </p:nvSpPr>
        <p:spPr bwMode="auto">
          <a:xfrm>
            <a:off x="2794415" y="4989069"/>
            <a:ext cx="3090581" cy="504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創造「新港文」</a:t>
            </a:r>
          </a:p>
        </p:txBody>
      </p:sp>
      <p:sp>
        <p:nvSpPr>
          <p:cNvPr id="25" name="圓角矩形 24"/>
          <p:cNvSpPr>
            <a:spLocks noChangeArrowheads="1"/>
          </p:cNvSpPr>
          <p:nvPr/>
        </p:nvSpPr>
        <p:spPr bwMode="auto">
          <a:xfrm>
            <a:off x="2792440" y="5598838"/>
            <a:ext cx="3090581" cy="504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產生「紅毛」一詞</a:t>
            </a:r>
          </a:p>
        </p:txBody>
      </p:sp>
      <p:sp>
        <p:nvSpPr>
          <p:cNvPr id="27" name="圓角矩形 26"/>
          <p:cNvSpPr>
            <a:spLocks noChangeArrowheads="1"/>
          </p:cNvSpPr>
          <p:nvPr/>
        </p:nvSpPr>
        <p:spPr bwMode="auto">
          <a:xfrm>
            <a:off x="2794415" y="6221615"/>
            <a:ext cx="3090581" cy="504000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引進動植物</a:t>
            </a:r>
          </a:p>
        </p:txBody>
      </p:sp>
      <p:sp>
        <p:nvSpPr>
          <p:cNvPr id="44" name="圓角矩形 43"/>
          <p:cNvSpPr>
            <a:spLocks noChangeArrowheads="1"/>
          </p:cNvSpPr>
          <p:nvPr/>
        </p:nvSpPr>
        <p:spPr bwMode="auto">
          <a:xfrm>
            <a:off x="5967934" y="1806475"/>
            <a:ext cx="3064097" cy="468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統治的行政中心</a:t>
            </a:r>
          </a:p>
        </p:txBody>
      </p:sp>
      <p:sp>
        <p:nvSpPr>
          <p:cNvPr id="45" name="圓角矩形 44"/>
          <p:cNvSpPr>
            <a:spLocks noChangeArrowheads="1"/>
          </p:cNvSpPr>
          <p:nvPr/>
        </p:nvSpPr>
        <p:spPr bwMode="auto">
          <a:xfrm>
            <a:off x="5967934" y="5927898"/>
            <a:ext cx="3082760" cy="885478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黃牛、荷蘭豆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、土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芒果</a:t>
            </a:r>
          </a:p>
        </p:txBody>
      </p:sp>
      <p:sp>
        <p:nvSpPr>
          <p:cNvPr id="53" name="圓角矩形 52"/>
          <p:cNvSpPr>
            <a:spLocks noChangeArrowheads="1"/>
          </p:cNvSpPr>
          <p:nvPr/>
        </p:nvSpPr>
        <p:spPr bwMode="auto">
          <a:xfrm>
            <a:off x="5967934" y="5394988"/>
            <a:ext cx="3082760" cy="468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紅毛港、紅毛城</a:t>
            </a:r>
          </a:p>
        </p:txBody>
      </p:sp>
      <p:sp>
        <p:nvSpPr>
          <p:cNvPr id="54" name="圓角矩形 53"/>
          <p:cNvSpPr>
            <a:spLocks noChangeArrowheads="1"/>
          </p:cNvSpPr>
          <p:nvPr/>
        </p:nvSpPr>
        <p:spPr bwMode="auto">
          <a:xfrm>
            <a:off x="5967934" y="4863053"/>
            <a:ext cx="3082760" cy="468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傳教、溝通</a:t>
            </a:r>
          </a:p>
        </p:txBody>
      </p:sp>
      <p:sp>
        <p:nvSpPr>
          <p:cNvPr id="55" name="圓角矩形 54"/>
          <p:cNvSpPr>
            <a:spLocks noChangeArrowheads="1"/>
          </p:cNvSpPr>
          <p:nvPr/>
        </p:nvSpPr>
        <p:spPr bwMode="auto">
          <a:xfrm>
            <a:off x="5967933" y="2545914"/>
            <a:ext cx="3064097" cy="468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發展貿易</a:t>
            </a:r>
          </a:p>
        </p:txBody>
      </p:sp>
      <p:sp>
        <p:nvSpPr>
          <p:cNvPr id="57" name="圓角矩形 56"/>
          <p:cNvSpPr>
            <a:spLocks noChangeArrowheads="1"/>
          </p:cNvSpPr>
          <p:nvPr/>
        </p:nvSpPr>
        <p:spPr bwMode="auto">
          <a:xfrm>
            <a:off x="5967933" y="3356013"/>
            <a:ext cx="3082761" cy="936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米、糖、鹿皮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轉賣世界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各地</a:t>
            </a:r>
          </a:p>
        </p:txBody>
      </p:sp>
      <p:sp>
        <p:nvSpPr>
          <p:cNvPr id="60" name="圓角矩形 59"/>
          <p:cNvSpPr/>
          <p:nvPr/>
        </p:nvSpPr>
        <p:spPr bwMode="auto">
          <a:xfrm>
            <a:off x="2054356" y="2602485"/>
            <a:ext cx="615553" cy="2170619"/>
          </a:xfrm>
          <a:prstGeom prst="roundRect">
            <a:avLst/>
          </a:prstGeom>
          <a:solidFill>
            <a:srgbClr val="F8C6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荷蘭人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圓角矩形 8">
            <a:extLst>
              <a:ext uri="{FF2B5EF4-FFF2-40B4-BE49-F238E27FC236}">
                <a16:creationId xmlns="" xmlns:a16="http://schemas.microsoft.com/office/drawing/2014/main" id="{DBEDA593-0F5C-4DBD-AAFD-52114A44D208}"/>
              </a:ext>
            </a:extLst>
          </p:cNvPr>
          <p:cNvSpPr/>
          <p:nvPr/>
        </p:nvSpPr>
        <p:spPr bwMode="auto">
          <a:xfrm>
            <a:off x="294888" y="1738807"/>
            <a:ext cx="676712" cy="3763507"/>
          </a:xfrm>
          <a:prstGeom prst="roundRect">
            <a:avLst/>
          </a:prstGeom>
          <a:solidFill>
            <a:srgbClr val="BB9DC5"/>
          </a:solidFill>
          <a:ln w="38100" cap="flat" cmpd="sng" algn="ctr">
            <a:solidFill>
              <a:srgbClr val="C6B6D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0" name="文字方塊 6">
            <a:extLst>
              <a:ext uri="{FF2B5EF4-FFF2-40B4-BE49-F238E27FC236}">
                <a16:creationId xmlns="" xmlns:a16="http://schemas.microsoft.com/office/drawing/2014/main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64" y="1748627"/>
            <a:ext cx="738664" cy="3856638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大航海時代的臺灣</a:t>
            </a:r>
          </a:p>
        </p:txBody>
      </p:sp>
      <p:grpSp>
        <p:nvGrpSpPr>
          <p:cNvPr id="41" name="群組 40"/>
          <p:cNvGrpSpPr/>
          <p:nvPr/>
        </p:nvGrpSpPr>
        <p:grpSpPr>
          <a:xfrm>
            <a:off x="1562612" y="4374863"/>
            <a:ext cx="1419899" cy="1651154"/>
            <a:chOff x="1432542" y="4344897"/>
            <a:chExt cx="1419899" cy="1651154"/>
          </a:xfrm>
        </p:grpSpPr>
        <p:sp>
          <p:nvSpPr>
            <p:cNvPr id="49" name="燕尾形向右箭號 48"/>
            <p:cNvSpPr/>
            <p:nvPr/>
          </p:nvSpPr>
          <p:spPr bwMode="auto">
            <a:xfrm rot="509819" flipH="1">
              <a:off x="1432542" y="4344897"/>
              <a:ext cx="823812" cy="1651154"/>
            </a:xfrm>
            <a:prstGeom prst="notchedRightArrow">
              <a:avLst>
                <a:gd name="adj1" fmla="val 50000"/>
                <a:gd name="adj2" fmla="val 52423"/>
              </a:avLst>
            </a:prstGeom>
            <a:solidFill>
              <a:srgbClr val="F9C15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 rot="509819">
              <a:off x="1556297" y="4725949"/>
              <a:ext cx="1296144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占</a:t>
              </a:r>
              <a:endPara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8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31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44" grpId="0" animBg="1"/>
      <p:bldP spid="45" grpId="0" animBg="1"/>
      <p:bldP spid="53" grpId="0" animBg="1"/>
      <p:bldP spid="54" grpId="0" animBg="1"/>
      <p:bldP spid="55" grpId="0" animBg="1"/>
      <p:bldP spid="57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接點 56"/>
          <p:cNvCxnSpPr>
            <a:cxnSpLocks noChangeShapeType="1"/>
          </p:cNvCxnSpPr>
          <p:nvPr/>
        </p:nvCxnSpPr>
        <p:spPr bwMode="auto">
          <a:xfrm>
            <a:off x="6255028" y="3915080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直線接點 56"/>
          <p:cNvCxnSpPr>
            <a:cxnSpLocks noChangeShapeType="1"/>
          </p:cNvCxnSpPr>
          <p:nvPr/>
        </p:nvCxnSpPr>
        <p:spPr bwMode="auto">
          <a:xfrm>
            <a:off x="6260791" y="1678610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直線接點 56"/>
          <p:cNvCxnSpPr>
            <a:cxnSpLocks noChangeShapeType="1"/>
          </p:cNvCxnSpPr>
          <p:nvPr/>
        </p:nvCxnSpPr>
        <p:spPr bwMode="auto">
          <a:xfrm>
            <a:off x="2591545" y="3679997"/>
            <a:ext cx="43693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" name="直線接點 3"/>
          <p:cNvCxnSpPr/>
          <p:nvPr/>
        </p:nvCxnSpPr>
        <p:spPr bwMode="auto">
          <a:xfrm flipH="1">
            <a:off x="4607141" y="1501030"/>
            <a:ext cx="2" cy="409617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5586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4-1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來到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福爾摩沙的紅毛人</a:t>
            </a:r>
          </a:p>
        </p:txBody>
      </p:sp>
      <p:sp>
        <p:nvSpPr>
          <p:cNvPr id="43" name="圓角矩形 42"/>
          <p:cNvSpPr>
            <a:spLocks noChangeArrowheads="1"/>
          </p:cNvSpPr>
          <p:nvPr/>
        </p:nvSpPr>
        <p:spPr bwMode="auto">
          <a:xfrm>
            <a:off x="6528745" y="1054358"/>
            <a:ext cx="2509351" cy="1058117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基隆、淡水、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臺北、宜蘭</a:t>
            </a:r>
          </a:p>
        </p:txBody>
      </p:sp>
      <p:sp>
        <p:nvSpPr>
          <p:cNvPr id="18" name="圓角矩形 17"/>
          <p:cNvSpPr>
            <a:spLocks noChangeArrowheads="1"/>
          </p:cNvSpPr>
          <p:nvPr/>
        </p:nvSpPr>
        <p:spPr bwMode="auto">
          <a:xfrm>
            <a:off x="2804059" y="1052736"/>
            <a:ext cx="3594638" cy="1050139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1626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占領臺灣北部地區</a:t>
            </a:r>
          </a:p>
        </p:txBody>
      </p: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2807847" y="2215750"/>
            <a:ext cx="3594638" cy="1016949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開採硫磺、輸出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鹿皮</a:t>
            </a:r>
          </a:p>
        </p:txBody>
      </p:sp>
      <p:sp>
        <p:nvSpPr>
          <p:cNvPr id="20" name="圓角矩形 19"/>
          <p:cNvSpPr>
            <a:spLocks noChangeArrowheads="1"/>
          </p:cNvSpPr>
          <p:nvPr/>
        </p:nvSpPr>
        <p:spPr bwMode="auto">
          <a:xfrm>
            <a:off x="2809822" y="3371075"/>
            <a:ext cx="3594638" cy="1042178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天主教傳教士學習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原住民族語言</a:t>
            </a: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804059" y="4582700"/>
            <a:ext cx="3594638" cy="663715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淡水河口建立城堡</a:t>
            </a:r>
          </a:p>
        </p:txBody>
      </p:sp>
      <p:sp>
        <p:nvSpPr>
          <p:cNvPr id="22" name="圓角矩形 21"/>
          <p:cNvSpPr>
            <a:spLocks noChangeArrowheads="1"/>
          </p:cNvSpPr>
          <p:nvPr/>
        </p:nvSpPr>
        <p:spPr bwMode="auto">
          <a:xfrm>
            <a:off x="2807847" y="5429581"/>
            <a:ext cx="3594638" cy="663715"/>
          </a:xfrm>
          <a:prstGeom prst="roundRect">
            <a:avLst>
              <a:gd name="adj" fmla="val 0"/>
            </a:avLst>
          </a:prstGeom>
          <a:solidFill>
            <a:srgbClr val="9CD4CA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被荷蘭人逐出臺灣</a:t>
            </a:r>
          </a:p>
        </p:txBody>
      </p:sp>
      <p:sp>
        <p:nvSpPr>
          <p:cNvPr id="44" name="圓角矩形 43"/>
          <p:cNvSpPr>
            <a:spLocks noChangeArrowheads="1"/>
          </p:cNvSpPr>
          <p:nvPr/>
        </p:nvSpPr>
        <p:spPr bwMode="auto">
          <a:xfrm>
            <a:off x="6521172" y="3371075"/>
            <a:ext cx="2509351" cy="1042178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傳教、溝通</a:t>
            </a:r>
          </a:p>
        </p:txBody>
      </p:sp>
      <p:cxnSp>
        <p:nvCxnSpPr>
          <p:cNvPr id="23" name="直線接點 56"/>
          <p:cNvCxnSpPr>
            <a:cxnSpLocks noChangeShapeType="1"/>
          </p:cNvCxnSpPr>
          <p:nvPr/>
        </p:nvCxnSpPr>
        <p:spPr bwMode="auto">
          <a:xfrm>
            <a:off x="827584" y="3594214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文字方塊 23"/>
          <p:cNvSpPr txBox="1"/>
          <p:nvPr/>
        </p:nvSpPr>
        <p:spPr>
          <a:xfrm>
            <a:off x="1097884" y="2112475"/>
            <a:ext cx="499446" cy="3046988"/>
          </a:xfrm>
          <a:prstGeom prst="rect">
            <a:avLst/>
          </a:prstGeom>
          <a:solidFill>
            <a:srgbClr val="C0D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住著原住民族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圓角矩形 24"/>
          <p:cNvSpPr/>
          <p:nvPr/>
        </p:nvSpPr>
        <p:spPr bwMode="auto">
          <a:xfrm>
            <a:off x="2035695" y="2602485"/>
            <a:ext cx="615553" cy="2170619"/>
          </a:xfrm>
          <a:prstGeom prst="roundRect">
            <a:avLst/>
          </a:prstGeom>
          <a:solidFill>
            <a:srgbClr val="F8C6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西班牙人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圓角矩形 8">
            <a:extLst>
              <a:ext uri="{FF2B5EF4-FFF2-40B4-BE49-F238E27FC236}">
                <a16:creationId xmlns="" xmlns:a16="http://schemas.microsoft.com/office/drawing/2014/main" id="{DBEDA593-0F5C-4DBD-AAFD-52114A44D208}"/>
              </a:ext>
            </a:extLst>
          </p:cNvPr>
          <p:cNvSpPr/>
          <p:nvPr/>
        </p:nvSpPr>
        <p:spPr bwMode="auto">
          <a:xfrm>
            <a:off x="294888" y="1738807"/>
            <a:ext cx="676712" cy="3763507"/>
          </a:xfrm>
          <a:prstGeom prst="roundRect">
            <a:avLst/>
          </a:prstGeom>
          <a:solidFill>
            <a:srgbClr val="BB9DC5"/>
          </a:solidFill>
          <a:ln w="38100" cap="flat" cmpd="sng" algn="ctr">
            <a:solidFill>
              <a:srgbClr val="C6B6D8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473186" y="4333886"/>
            <a:ext cx="1419899" cy="1651154"/>
            <a:chOff x="1432542" y="4344897"/>
            <a:chExt cx="1419899" cy="1651154"/>
          </a:xfrm>
        </p:grpSpPr>
        <p:sp>
          <p:nvSpPr>
            <p:cNvPr id="26" name="燕尾形向右箭號 25"/>
            <p:cNvSpPr/>
            <p:nvPr/>
          </p:nvSpPr>
          <p:spPr bwMode="auto">
            <a:xfrm rot="509819" flipH="1">
              <a:off x="1432542" y="4344897"/>
              <a:ext cx="823812" cy="1651154"/>
            </a:xfrm>
            <a:prstGeom prst="notchedRightArrow">
              <a:avLst>
                <a:gd name="adj1" fmla="val 50000"/>
                <a:gd name="adj2" fmla="val 52423"/>
              </a:avLst>
            </a:prstGeom>
            <a:solidFill>
              <a:srgbClr val="F9C15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 rot="509819">
              <a:off x="1556297" y="4725949"/>
              <a:ext cx="1296144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占</a:t>
              </a:r>
              <a:endPara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8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領</a:t>
              </a:r>
            </a:p>
          </p:txBody>
        </p:sp>
      </p:grpSp>
      <p:sp>
        <p:nvSpPr>
          <p:cNvPr id="30" name="文字方塊 6">
            <a:extLst>
              <a:ext uri="{FF2B5EF4-FFF2-40B4-BE49-F238E27FC236}">
                <a16:creationId xmlns="" xmlns:a16="http://schemas.microsoft.com/office/drawing/2014/main" id="{BC6C6FD9-F018-4C4C-8EDB-F9A4F7D3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64" y="1748627"/>
            <a:ext cx="738664" cy="3856638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大航海時代的臺灣</a:t>
            </a:r>
          </a:p>
        </p:txBody>
      </p:sp>
    </p:spTree>
    <p:extLst>
      <p:ext uri="{BB962C8B-B14F-4D97-AF65-F5344CB8AC3E}">
        <p14:creationId xmlns:p14="http://schemas.microsoft.com/office/powerpoint/2010/main" val="9403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4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 bwMode="auto">
          <a:xfrm>
            <a:off x="1928269" y="478947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 bwMode="auto">
          <a:xfrm>
            <a:off x="1043608" y="478947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臺灣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的明鄭時期</a:t>
            </a:r>
          </a:p>
        </p:txBody>
      </p:sp>
      <p:sp>
        <p:nvSpPr>
          <p:cNvPr id="16" name="圓角矩形 15"/>
          <p:cNvSpPr>
            <a:spLocks noChangeArrowheads="1"/>
          </p:cNvSpPr>
          <p:nvPr/>
        </p:nvSpPr>
        <p:spPr bwMode="auto">
          <a:xfrm>
            <a:off x="1281382" y="2636912"/>
            <a:ext cx="663877" cy="360040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驅逐荷蘭人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173756" y="3789040"/>
            <a:ext cx="2790209" cy="2000871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1661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年率領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艦隊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進攻普羅民遮城</a:t>
            </a:r>
          </a:p>
        </p:txBody>
      </p:sp>
      <p:sp>
        <p:nvSpPr>
          <p:cNvPr id="23" name="圓角矩形 22"/>
          <p:cNvSpPr>
            <a:spLocks noChangeArrowheads="1"/>
          </p:cNvSpPr>
          <p:nvPr/>
        </p:nvSpPr>
        <p:spPr bwMode="auto">
          <a:xfrm>
            <a:off x="5409661" y="3125615"/>
            <a:ext cx="792088" cy="3327721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包圍熱蘭遮城</a:t>
            </a:r>
          </a:p>
        </p:txBody>
      </p:sp>
      <p:sp>
        <p:nvSpPr>
          <p:cNvPr id="24" name="向右箭號 23"/>
          <p:cNvSpPr/>
          <p:nvPr/>
        </p:nvSpPr>
        <p:spPr bwMode="auto">
          <a:xfrm>
            <a:off x="6273757" y="4573451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6644288" y="4072722"/>
            <a:ext cx="2333848" cy="166386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荷蘭守軍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1662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年開城投降</a:t>
            </a:r>
          </a:p>
        </p:txBody>
      </p:sp>
      <p:sp>
        <p:nvSpPr>
          <p:cNvPr id="33" name="向右箭號 32"/>
          <p:cNvSpPr/>
          <p:nvPr/>
        </p:nvSpPr>
        <p:spPr bwMode="auto">
          <a:xfrm>
            <a:off x="5017077" y="4573452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436114" y="2795263"/>
            <a:ext cx="720526" cy="3403013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 anchorCtr="0"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明鄭時期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>
            <a:spLocks noChangeArrowheads="1"/>
          </p:cNvSpPr>
          <p:nvPr/>
        </p:nvSpPr>
        <p:spPr bwMode="auto">
          <a:xfrm>
            <a:off x="7542451" y="1052736"/>
            <a:ext cx="1494045" cy="1136775"/>
          </a:xfrm>
          <a:prstGeom prst="roundRect">
            <a:avLst>
              <a:gd name="adj" fmla="val 0"/>
            </a:avLst>
          </a:prstGeom>
          <a:solidFill>
            <a:srgbClr val="F7C1D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清朝勢力興起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 flipH="1">
            <a:off x="3395148" y="1381712"/>
            <a:ext cx="299108" cy="432048"/>
          </a:xfrm>
          <a:prstGeom prst="rightArrow">
            <a:avLst/>
          </a:prstGeom>
          <a:solidFill>
            <a:srgbClr val="EF85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7" name="圓角矩形 16"/>
          <p:cNvSpPr>
            <a:spLocks noChangeArrowheads="1"/>
          </p:cNvSpPr>
          <p:nvPr/>
        </p:nvSpPr>
        <p:spPr bwMode="auto">
          <a:xfrm>
            <a:off x="5942862" y="1052736"/>
            <a:ext cx="1238842" cy="1136775"/>
          </a:xfrm>
          <a:prstGeom prst="roundRect">
            <a:avLst>
              <a:gd name="adj" fmla="val 0"/>
            </a:avLst>
          </a:prstGeom>
          <a:solidFill>
            <a:srgbClr val="F7C1D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明朝滅亡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向右箭號 17"/>
          <p:cNvSpPr/>
          <p:nvPr/>
        </p:nvSpPr>
        <p:spPr bwMode="auto">
          <a:xfrm flipH="1">
            <a:off x="5596332" y="1381712"/>
            <a:ext cx="299108" cy="432048"/>
          </a:xfrm>
          <a:prstGeom prst="rightArrow">
            <a:avLst/>
          </a:prstGeom>
          <a:solidFill>
            <a:srgbClr val="EF85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3752442" y="1052737"/>
            <a:ext cx="1814022" cy="1136773"/>
          </a:xfrm>
          <a:prstGeom prst="roundRect">
            <a:avLst>
              <a:gd name="adj" fmla="val 0"/>
            </a:avLst>
          </a:prstGeom>
          <a:solidFill>
            <a:srgbClr val="F7C1D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明朝臣民</a:t>
            </a:r>
          </a:p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反抗清朝</a:t>
            </a:r>
          </a:p>
        </p:txBody>
      </p:sp>
      <p:sp>
        <p:nvSpPr>
          <p:cNvPr id="22" name="向右箭號 21"/>
          <p:cNvSpPr/>
          <p:nvPr/>
        </p:nvSpPr>
        <p:spPr bwMode="auto">
          <a:xfrm rot="5400000" flipV="1">
            <a:off x="1368675" y="2197189"/>
            <a:ext cx="447402" cy="432048"/>
          </a:xfrm>
          <a:prstGeom prst="righ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5" name="圓角矩形 24"/>
          <p:cNvSpPr>
            <a:spLocks noChangeArrowheads="1"/>
          </p:cNvSpPr>
          <p:nvPr/>
        </p:nvSpPr>
        <p:spPr bwMode="auto">
          <a:xfrm>
            <a:off x="209550" y="1052736"/>
            <a:ext cx="3142082" cy="1136773"/>
          </a:xfrm>
          <a:prstGeom prst="roundRect">
            <a:avLst>
              <a:gd name="adj" fmla="val 0"/>
            </a:avLst>
          </a:prstGeom>
          <a:solidFill>
            <a:srgbClr val="F7C1D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鄭成功為取得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反清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復明根據地</a:t>
            </a:r>
          </a:p>
        </p:txBody>
      </p:sp>
      <p:sp>
        <p:nvSpPr>
          <p:cNvPr id="26" name="向右箭號 25"/>
          <p:cNvSpPr/>
          <p:nvPr/>
        </p:nvSpPr>
        <p:spPr bwMode="auto">
          <a:xfrm flipH="1">
            <a:off x="7211572" y="1381712"/>
            <a:ext cx="299108" cy="432048"/>
          </a:xfrm>
          <a:prstGeom prst="rightArrow">
            <a:avLst/>
          </a:prstGeom>
          <a:solidFill>
            <a:srgbClr val="EF85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28" name="圖片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418263"/>
            <a:ext cx="1828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3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4" grpId="0" animBg="1"/>
      <p:bldP spid="29" grpId="0" animBg="1"/>
      <p:bldP spid="3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2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 bwMode="auto">
          <a:xfrm>
            <a:off x="5440244" y="2368065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 bwMode="auto">
          <a:xfrm>
            <a:off x="7775829" y="4037229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 bwMode="auto">
          <a:xfrm>
            <a:off x="1928269" y="341364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 bwMode="auto">
          <a:xfrm>
            <a:off x="1147986" y="341364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臺灣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的明鄭時期</a:t>
            </a:r>
          </a:p>
        </p:txBody>
      </p:sp>
      <p:sp>
        <p:nvSpPr>
          <p:cNvPr id="23" name="圓角矩形 22"/>
          <p:cNvSpPr>
            <a:spLocks noChangeArrowheads="1"/>
          </p:cNvSpPr>
          <p:nvPr/>
        </p:nvSpPr>
        <p:spPr bwMode="auto">
          <a:xfrm>
            <a:off x="4443176" y="2662859"/>
            <a:ext cx="1975746" cy="1495355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派軍隊從事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開墾與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農耕</a:t>
            </a:r>
          </a:p>
        </p:txBody>
      </p:sp>
      <p:sp>
        <p:nvSpPr>
          <p:cNvPr id="24" name="向右箭號 23"/>
          <p:cNvSpPr/>
          <p:nvPr/>
        </p:nvSpPr>
        <p:spPr bwMode="auto">
          <a:xfrm>
            <a:off x="6451557" y="3197621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9" name="圓角矩形 28"/>
          <p:cNvSpPr>
            <a:spLocks noChangeArrowheads="1"/>
          </p:cNvSpPr>
          <p:nvPr/>
        </p:nvSpPr>
        <p:spPr bwMode="auto">
          <a:xfrm>
            <a:off x="6815902" y="2669077"/>
            <a:ext cx="1973808" cy="1489138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留下與開墾相關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的地名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向右箭號 32"/>
          <p:cNvSpPr/>
          <p:nvPr/>
        </p:nvSpPr>
        <p:spPr bwMode="auto">
          <a:xfrm>
            <a:off x="4125551" y="3197622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5" name="圓角矩形 14"/>
          <p:cNvSpPr>
            <a:spLocks noChangeArrowheads="1"/>
          </p:cNvSpPr>
          <p:nvPr/>
        </p:nvSpPr>
        <p:spPr bwMode="auto">
          <a:xfrm>
            <a:off x="4108888" y="1376036"/>
            <a:ext cx="2680724" cy="992029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解決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糧食問題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圓角矩形 16"/>
          <p:cNvSpPr>
            <a:spLocks noChangeArrowheads="1"/>
          </p:cNvSpPr>
          <p:nvPr/>
        </p:nvSpPr>
        <p:spPr bwMode="auto">
          <a:xfrm>
            <a:off x="4788024" y="4469277"/>
            <a:ext cx="4248471" cy="992029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臺南市新營、下營</a:t>
            </a: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高雄市左營、前鎮</a:t>
            </a:r>
          </a:p>
        </p:txBody>
      </p:sp>
      <p:cxnSp>
        <p:nvCxnSpPr>
          <p:cNvPr id="18" name="直線接點 17"/>
          <p:cNvCxnSpPr/>
          <p:nvPr/>
        </p:nvCxnSpPr>
        <p:spPr bwMode="auto">
          <a:xfrm>
            <a:off x="1928269" y="340767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圓角矩形 21"/>
          <p:cNvSpPr>
            <a:spLocks noChangeArrowheads="1"/>
          </p:cNvSpPr>
          <p:nvPr/>
        </p:nvSpPr>
        <p:spPr bwMode="auto">
          <a:xfrm>
            <a:off x="1281382" y="2119208"/>
            <a:ext cx="663877" cy="2547576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取得臺灣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436114" y="1413463"/>
            <a:ext cx="720526" cy="3403013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 anchorCtr="0"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明鄭時期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051721" y="2662860"/>
            <a:ext cx="2016224" cy="1489138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軍隊、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臣民渡海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來臺</a:t>
            </a:r>
          </a:p>
        </p:txBody>
      </p:sp>
    </p:spTree>
    <p:extLst>
      <p:ext uri="{BB962C8B-B14F-4D97-AF65-F5344CB8AC3E}">
        <p14:creationId xmlns:p14="http://schemas.microsoft.com/office/powerpoint/2010/main" val="265041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 animBg="1"/>
      <p:bldP spid="33" grpId="0" animBg="1"/>
      <p:bldP spid="15" grpId="0" animBg="1"/>
      <p:bldP spid="17" grpId="0" animBg="1"/>
      <p:bldP spid="22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2079016" y="1369270"/>
            <a:ext cx="487444" cy="4345554"/>
            <a:chOff x="1684551" y="1369270"/>
            <a:chExt cx="487444" cy="4345554"/>
          </a:xfrm>
        </p:grpSpPr>
        <p:cxnSp>
          <p:nvCxnSpPr>
            <p:cNvPr id="42" name="直線接點 41"/>
            <p:cNvCxnSpPr/>
            <p:nvPr/>
          </p:nvCxnSpPr>
          <p:spPr bwMode="auto">
            <a:xfrm>
              <a:off x="1687678" y="1369270"/>
              <a:ext cx="47168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 bwMode="auto">
            <a:xfrm>
              <a:off x="1700309" y="2209084"/>
              <a:ext cx="47168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 bwMode="auto">
            <a:xfrm>
              <a:off x="1684551" y="3413646"/>
              <a:ext cx="47168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 bwMode="auto">
            <a:xfrm>
              <a:off x="1684551" y="4558064"/>
              <a:ext cx="47168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 bwMode="auto">
            <a:xfrm>
              <a:off x="1684551" y="5714824"/>
              <a:ext cx="471686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直線接點 37"/>
          <p:cNvCxnSpPr/>
          <p:nvPr/>
        </p:nvCxnSpPr>
        <p:spPr bwMode="auto">
          <a:xfrm rot="16200000">
            <a:off x="7038011" y="4313851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 bwMode="auto">
          <a:xfrm rot="16200000">
            <a:off x="5704660" y="4313851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 bwMode="auto">
          <a:xfrm rot="16200000">
            <a:off x="6601378" y="1153246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線接點 3"/>
          <p:cNvCxnSpPr/>
          <p:nvPr/>
        </p:nvCxnSpPr>
        <p:spPr bwMode="auto">
          <a:xfrm rot="16200000">
            <a:off x="4962470" y="2006796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 bwMode="auto">
          <a:xfrm rot="16200000">
            <a:off x="4598662" y="1153246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 bwMode="auto">
          <a:xfrm rot="16200000">
            <a:off x="5844418" y="3197622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 bwMode="auto">
          <a:xfrm rot="16200000">
            <a:off x="4134378" y="4313851"/>
            <a:ext cx="0" cy="432048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臺灣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的明鄭時期</a:t>
            </a:r>
          </a:p>
        </p:txBody>
      </p:sp>
      <p:sp>
        <p:nvSpPr>
          <p:cNvPr id="21" name="圓角矩形 20"/>
          <p:cNvSpPr>
            <a:spLocks noChangeArrowheads="1"/>
          </p:cNvSpPr>
          <p:nvPr/>
        </p:nvSpPr>
        <p:spPr bwMode="auto">
          <a:xfrm>
            <a:off x="2226166" y="1109446"/>
            <a:ext cx="2404276" cy="50400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鄭成功去世</a:t>
            </a:r>
          </a:p>
        </p:txBody>
      </p:sp>
      <p:sp>
        <p:nvSpPr>
          <p:cNvPr id="15" name="圓角矩形 14"/>
          <p:cNvSpPr>
            <a:spLocks noChangeArrowheads="1"/>
          </p:cNvSpPr>
          <p:nvPr/>
        </p:nvSpPr>
        <p:spPr bwMode="auto">
          <a:xfrm>
            <a:off x="4756960" y="1109446"/>
            <a:ext cx="1844418" cy="504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鄭經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繼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位</a:t>
            </a:r>
          </a:p>
        </p:txBody>
      </p:sp>
      <p:sp>
        <p:nvSpPr>
          <p:cNvPr id="18" name="圓角矩形 17"/>
          <p:cNvSpPr>
            <a:spLocks noChangeArrowheads="1"/>
          </p:cNvSpPr>
          <p:nvPr/>
        </p:nvSpPr>
        <p:spPr bwMode="auto">
          <a:xfrm>
            <a:off x="2226166" y="1957084"/>
            <a:ext cx="2664296" cy="50400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從事海外貿易</a:t>
            </a:r>
          </a:p>
        </p:txBody>
      </p:sp>
      <p:sp>
        <p:nvSpPr>
          <p:cNvPr id="22" name="圓角矩形 21"/>
          <p:cNvSpPr>
            <a:spLocks noChangeArrowheads="1"/>
          </p:cNvSpPr>
          <p:nvPr/>
        </p:nvSpPr>
        <p:spPr bwMode="auto">
          <a:xfrm>
            <a:off x="2226166" y="4277875"/>
            <a:ext cx="1896029" cy="50400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教育建設</a:t>
            </a:r>
          </a:p>
        </p:txBody>
      </p:sp>
      <p:sp>
        <p:nvSpPr>
          <p:cNvPr id="25" name="圓角矩形 24"/>
          <p:cNvSpPr>
            <a:spLocks noChangeArrowheads="1"/>
          </p:cNvSpPr>
          <p:nvPr/>
        </p:nvSpPr>
        <p:spPr bwMode="auto">
          <a:xfrm>
            <a:off x="2226165" y="5213846"/>
            <a:ext cx="4248473" cy="1008056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開啟臺灣日後成為以漢人為主的社會型態</a:t>
            </a:r>
          </a:p>
        </p:txBody>
      </p:sp>
      <p:sp>
        <p:nvSpPr>
          <p:cNvPr id="31" name="圓角矩形 30"/>
          <p:cNvSpPr>
            <a:spLocks noChangeArrowheads="1"/>
          </p:cNvSpPr>
          <p:nvPr/>
        </p:nvSpPr>
        <p:spPr bwMode="auto">
          <a:xfrm>
            <a:off x="6746028" y="1109446"/>
            <a:ext cx="2339752" cy="504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陳永華輔佐</a:t>
            </a:r>
          </a:p>
        </p:txBody>
      </p:sp>
      <p:sp>
        <p:nvSpPr>
          <p:cNvPr id="32" name="圓角矩形 31"/>
          <p:cNvSpPr>
            <a:spLocks noChangeArrowheads="1"/>
          </p:cNvSpPr>
          <p:nvPr/>
        </p:nvSpPr>
        <p:spPr bwMode="auto">
          <a:xfrm>
            <a:off x="5014080" y="1970820"/>
            <a:ext cx="3357281" cy="504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出售蔗糖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、鹿皮</a:t>
            </a:r>
          </a:p>
        </p:txBody>
      </p:sp>
      <p:sp>
        <p:nvSpPr>
          <p:cNvPr id="34" name="圓角矩形 33"/>
          <p:cNvSpPr>
            <a:spLocks noChangeArrowheads="1"/>
          </p:cNvSpPr>
          <p:nvPr/>
        </p:nvSpPr>
        <p:spPr bwMode="auto">
          <a:xfrm>
            <a:off x="5950621" y="3161646"/>
            <a:ext cx="3069914" cy="504000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買進布匹、武器</a:t>
            </a: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4256284" y="4061823"/>
            <a:ext cx="1440161" cy="93610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興建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孔子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廟</a:t>
            </a:r>
          </a:p>
        </p:txBody>
      </p:sp>
      <p:sp>
        <p:nvSpPr>
          <p:cNvPr id="37" name="圓角矩形 36"/>
          <p:cNvSpPr>
            <a:spLocks noChangeArrowheads="1"/>
          </p:cNvSpPr>
          <p:nvPr/>
        </p:nvSpPr>
        <p:spPr bwMode="auto">
          <a:xfrm>
            <a:off x="5826566" y="4061822"/>
            <a:ext cx="1211445" cy="93610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設立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學校</a:t>
            </a:r>
          </a:p>
        </p:txBody>
      </p:sp>
      <p:sp>
        <p:nvSpPr>
          <p:cNvPr id="39" name="圓角矩形 38"/>
          <p:cNvSpPr>
            <a:spLocks noChangeArrowheads="1"/>
          </p:cNvSpPr>
          <p:nvPr/>
        </p:nvSpPr>
        <p:spPr bwMode="auto">
          <a:xfrm>
            <a:off x="7159917" y="4061822"/>
            <a:ext cx="1211445" cy="936103"/>
          </a:xfrm>
          <a:prstGeom prst="roundRect">
            <a:avLst>
              <a:gd name="adj" fmla="val 0"/>
            </a:avLst>
          </a:prstGeom>
          <a:solidFill>
            <a:srgbClr val="9DD9F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舉辦考試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向右箭號 39"/>
          <p:cNvSpPr/>
          <p:nvPr/>
        </p:nvSpPr>
        <p:spPr bwMode="auto">
          <a:xfrm rot="5400000">
            <a:off x="7621927" y="5052592"/>
            <a:ext cx="347662" cy="432048"/>
          </a:xfrm>
          <a:prstGeom prst="righ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1" name="圓角矩形 40"/>
          <p:cNvSpPr>
            <a:spLocks noChangeArrowheads="1"/>
          </p:cNvSpPr>
          <p:nvPr/>
        </p:nvSpPr>
        <p:spPr bwMode="auto">
          <a:xfrm>
            <a:off x="6986972" y="5481628"/>
            <a:ext cx="1617571" cy="971708"/>
          </a:xfrm>
          <a:prstGeom prst="roundRect">
            <a:avLst>
              <a:gd name="adj" fmla="val 0"/>
            </a:avLst>
          </a:prstGeom>
          <a:solidFill>
            <a:srgbClr val="F8C6B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積極造就人才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5" name="直線接點 4"/>
          <p:cNvCxnSpPr/>
          <p:nvPr/>
        </p:nvCxnSpPr>
        <p:spPr bwMode="auto">
          <a:xfrm>
            <a:off x="2082143" y="1361446"/>
            <a:ext cx="0" cy="43564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線接點 46"/>
          <p:cNvCxnSpPr/>
          <p:nvPr/>
        </p:nvCxnSpPr>
        <p:spPr bwMode="auto">
          <a:xfrm>
            <a:off x="2234040" y="341364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 bwMode="auto">
          <a:xfrm>
            <a:off x="1147986" y="341364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 bwMode="auto">
          <a:xfrm>
            <a:off x="1763688" y="340767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圓角矩形 49"/>
          <p:cNvSpPr>
            <a:spLocks noChangeArrowheads="1"/>
          </p:cNvSpPr>
          <p:nvPr/>
        </p:nvSpPr>
        <p:spPr bwMode="auto">
          <a:xfrm>
            <a:off x="1281382" y="1556792"/>
            <a:ext cx="663877" cy="3195648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鄭經經營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圓角矩形 18"/>
          <p:cNvSpPr>
            <a:spLocks noChangeArrowheads="1"/>
          </p:cNvSpPr>
          <p:nvPr/>
        </p:nvSpPr>
        <p:spPr bwMode="auto">
          <a:xfrm>
            <a:off x="2226166" y="3178030"/>
            <a:ext cx="3600400" cy="498058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維繫政治經濟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需求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436114" y="1413463"/>
            <a:ext cx="720526" cy="3403013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 anchorCtr="0"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明鄭時期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67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18" grpId="0" animBg="1"/>
      <p:bldP spid="22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7" grpId="0" animBg="1"/>
      <p:bldP spid="39" grpId="0" animBg="1"/>
      <p:bldP spid="40" grpId="0" animBg="1"/>
      <p:bldP spid="41" grpId="0" animBg="1"/>
      <p:bldP spid="5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/>
          <p:nvPr/>
        </p:nvCxnSpPr>
        <p:spPr bwMode="auto">
          <a:xfrm>
            <a:off x="980149" y="3413646"/>
            <a:ext cx="903734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01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4-2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臺灣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的明鄭時期</a:t>
            </a:r>
          </a:p>
        </p:txBody>
      </p:sp>
      <p:grpSp>
        <p:nvGrpSpPr>
          <p:cNvPr id="11" name="群組 10"/>
          <p:cNvGrpSpPr/>
          <p:nvPr/>
        </p:nvGrpSpPr>
        <p:grpSpPr>
          <a:xfrm>
            <a:off x="2070538" y="2636912"/>
            <a:ext cx="266257" cy="1584176"/>
            <a:chOff x="2109440" y="2636912"/>
            <a:chExt cx="266257" cy="1584176"/>
          </a:xfrm>
        </p:grpSpPr>
        <p:cxnSp>
          <p:nvCxnSpPr>
            <p:cNvPr id="7" name="直線接點 6"/>
            <p:cNvCxnSpPr/>
            <p:nvPr/>
          </p:nvCxnSpPr>
          <p:spPr bwMode="auto">
            <a:xfrm>
              <a:off x="2123728" y="2636912"/>
              <a:ext cx="0" cy="15841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線接點 8"/>
            <p:cNvCxnSpPr/>
            <p:nvPr/>
          </p:nvCxnSpPr>
          <p:spPr bwMode="auto">
            <a:xfrm>
              <a:off x="2109440" y="2636912"/>
              <a:ext cx="26625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接點 21"/>
            <p:cNvCxnSpPr/>
            <p:nvPr/>
          </p:nvCxnSpPr>
          <p:spPr bwMode="auto">
            <a:xfrm>
              <a:off x="2109440" y="4221088"/>
              <a:ext cx="26625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圓角矩形 24"/>
          <p:cNvSpPr>
            <a:spLocks noChangeArrowheads="1"/>
          </p:cNvSpPr>
          <p:nvPr/>
        </p:nvSpPr>
        <p:spPr bwMode="auto">
          <a:xfrm>
            <a:off x="2206622" y="2058936"/>
            <a:ext cx="2733868" cy="1078988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鄭經去世</a:t>
            </a:r>
          </a:p>
        </p:txBody>
      </p:sp>
      <p:sp>
        <p:nvSpPr>
          <p:cNvPr id="26" name="圓角矩形 25"/>
          <p:cNvSpPr>
            <a:spLocks noChangeArrowheads="1"/>
          </p:cNvSpPr>
          <p:nvPr/>
        </p:nvSpPr>
        <p:spPr bwMode="auto">
          <a:xfrm>
            <a:off x="5324687" y="2053294"/>
            <a:ext cx="3465015" cy="108463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兒子鄭克塽繼位</a:t>
            </a:r>
          </a:p>
        </p:txBody>
      </p:sp>
      <p:sp>
        <p:nvSpPr>
          <p:cNvPr id="27" name="向右箭號 26"/>
          <p:cNvSpPr/>
          <p:nvPr/>
        </p:nvSpPr>
        <p:spPr bwMode="auto">
          <a:xfrm rot="16200000">
            <a:off x="6758682" y="1651162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8" name="圓角矩形 27"/>
          <p:cNvSpPr>
            <a:spLocks noChangeArrowheads="1"/>
          </p:cNvSpPr>
          <p:nvPr/>
        </p:nvSpPr>
        <p:spPr bwMode="auto">
          <a:xfrm>
            <a:off x="5324686" y="620688"/>
            <a:ext cx="3465016" cy="108012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國力大不如前</a:t>
            </a:r>
          </a:p>
        </p:txBody>
      </p:sp>
      <p:sp>
        <p:nvSpPr>
          <p:cNvPr id="30" name="向右箭號 29"/>
          <p:cNvSpPr/>
          <p:nvPr/>
        </p:nvSpPr>
        <p:spPr bwMode="auto">
          <a:xfrm>
            <a:off x="4990400" y="2379586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1" name="圓角矩形 30"/>
          <p:cNvSpPr>
            <a:spLocks noChangeArrowheads="1"/>
          </p:cNvSpPr>
          <p:nvPr/>
        </p:nvSpPr>
        <p:spPr bwMode="auto">
          <a:xfrm>
            <a:off x="2206622" y="3557662"/>
            <a:ext cx="2733868" cy="1078988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施琅進攻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灣</a:t>
            </a:r>
          </a:p>
        </p:txBody>
      </p:sp>
      <p:sp>
        <p:nvSpPr>
          <p:cNvPr id="32" name="圓角矩形 31"/>
          <p:cNvSpPr>
            <a:spLocks noChangeArrowheads="1"/>
          </p:cNvSpPr>
          <p:nvPr/>
        </p:nvSpPr>
        <p:spPr bwMode="auto">
          <a:xfrm>
            <a:off x="5324687" y="3552020"/>
            <a:ext cx="3465015" cy="108463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鄭軍在澎湖戰敗</a:t>
            </a:r>
          </a:p>
        </p:txBody>
      </p:sp>
      <p:sp>
        <p:nvSpPr>
          <p:cNvPr id="35" name="圓角矩形 34"/>
          <p:cNvSpPr>
            <a:spLocks noChangeArrowheads="1"/>
          </p:cNvSpPr>
          <p:nvPr/>
        </p:nvSpPr>
        <p:spPr bwMode="auto">
          <a:xfrm>
            <a:off x="5324687" y="5002631"/>
            <a:ext cx="3465015" cy="1152510"/>
          </a:xfrm>
          <a:prstGeom prst="roundRect">
            <a:avLst>
              <a:gd name="adj" fmla="val 0"/>
            </a:avLst>
          </a:prstGeom>
          <a:solidFill>
            <a:srgbClr val="F9C158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1684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臺灣正式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納入清朝版圖</a:t>
            </a:r>
          </a:p>
        </p:txBody>
      </p:sp>
      <p:sp>
        <p:nvSpPr>
          <p:cNvPr id="36" name="向右箭號 35"/>
          <p:cNvSpPr/>
          <p:nvPr/>
        </p:nvSpPr>
        <p:spPr bwMode="auto">
          <a:xfrm>
            <a:off x="4990400" y="3878312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cxnSp>
        <p:nvCxnSpPr>
          <p:cNvPr id="21" name="直線接點 20"/>
          <p:cNvCxnSpPr/>
          <p:nvPr/>
        </p:nvCxnSpPr>
        <p:spPr bwMode="auto">
          <a:xfrm>
            <a:off x="1147986" y="341364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 bwMode="auto">
          <a:xfrm>
            <a:off x="1619672" y="3407676"/>
            <a:ext cx="471686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圓角矩形 23"/>
          <p:cNvSpPr>
            <a:spLocks noChangeArrowheads="1"/>
          </p:cNvSpPr>
          <p:nvPr/>
        </p:nvSpPr>
        <p:spPr bwMode="auto">
          <a:xfrm>
            <a:off x="1281382" y="2408946"/>
            <a:ext cx="663877" cy="2000870"/>
          </a:xfrm>
          <a:prstGeom prst="roundRect">
            <a:avLst>
              <a:gd name="adj" fmla="val 0"/>
            </a:avLst>
          </a:prstGeom>
          <a:solidFill>
            <a:srgbClr val="C0DB8C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滅亡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向右箭號 32"/>
          <p:cNvSpPr/>
          <p:nvPr/>
        </p:nvSpPr>
        <p:spPr bwMode="auto">
          <a:xfrm rot="5400000">
            <a:off x="6758682" y="4613340"/>
            <a:ext cx="317624" cy="432048"/>
          </a:xfrm>
          <a:prstGeom prst="rightArrow">
            <a:avLst/>
          </a:prstGeom>
          <a:solidFill>
            <a:srgbClr val="F9C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4" name="圓角矩形 8">
            <a:extLst>
              <a:ext uri="{FF2B5EF4-FFF2-40B4-BE49-F238E27FC236}">
                <a16:creationId xmlns:a16="http://schemas.microsoft.com/office/drawing/2014/main" xmlns="" id="{DBEDA593-0F5C-4DBD-AAFD-52114A44D208}"/>
              </a:ext>
            </a:extLst>
          </p:cNvPr>
          <p:cNvSpPr/>
          <p:nvPr/>
        </p:nvSpPr>
        <p:spPr bwMode="auto">
          <a:xfrm>
            <a:off x="436114" y="1413463"/>
            <a:ext cx="720526" cy="3403013"/>
          </a:xfrm>
          <a:prstGeom prst="roundRect">
            <a:avLst/>
          </a:prstGeom>
          <a:solidFill>
            <a:srgbClr val="3F9CBF"/>
          </a:solidFill>
          <a:ln w="38100" cap="flat" cmpd="sng" algn="ctr">
            <a:solidFill>
              <a:srgbClr val="8DBD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 anchorCtr="0"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明鄭時期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6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24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線接點 48"/>
          <p:cNvCxnSpPr>
            <a:stCxn id="5" idx="0"/>
            <a:endCxn id="48" idx="1"/>
          </p:cNvCxnSpPr>
          <p:nvPr/>
        </p:nvCxnSpPr>
        <p:spPr>
          <a:xfrm>
            <a:off x="2497622" y="2595686"/>
            <a:ext cx="3734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196087" y="3893455"/>
            <a:ext cx="3653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1192831" y="2627139"/>
            <a:ext cx="1" cy="12663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188673" y="2623905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4991047" y="2006389"/>
            <a:ext cx="3734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5292080" y="1715624"/>
            <a:ext cx="1858782" cy="511251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農耕</a:t>
            </a:r>
          </a:p>
        </p:txBody>
      </p:sp>
      <p:cxnSp>
        <p:nvCxnSpPr>
          <p:cNvPr id="44" name="直線接點 43"/>
          <p:cNvCxnSpPr/>
          <p:nvPr/>
        </p:nvCxnSpPr>
        <p:spPr>
          <a:xfrm>
            <a:off x="4674641" y="2571443"/>
            <a:ext cx="63464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92080" y="2323614"/>
            <a:ext cx="1858782" cy="511251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狩獵</a:t>
            </a:r>
          </a:p>
        </p:txBody>
      </p:sp>
      <p:cxnSp>
        <p:nvCxnSpPr>
          <p:cNvPr id="46" name="直線接點 45"/>
          <p:cNvCxnSpPr/>
          <p:nvPr/>
        </p:nvCxnSpPr>
        <p:spPr>
          <a:xfrm>
            <a:off x="4991047" y="3201302"/>
            <a:ext cx="3734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H="1">
            <a:off x="5004578" y="1996780"/>
            <a:ext cx="1" cy="1216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5292080" y="2931604"/>
            <a:ext cx="1858782" cy="511251"/>
          </a:xfrm>
          <a:prstGeom prst="rect">
            <a:avLst/>
          </a:prstGeom>
          <a:solidFill>
            <a:srgbClr val="29C7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捕魚</a:t>
            </a:r>
          </a:p>
        </p:txBody>
      </p:sp>
      <p:sp>
        <p:nvSpPr>
          <p:cNvPr id="48" name="矩形 47"/>
          <p:cNvSpPr/>
          <p:nvPr/>
        </p:nvSpPr>
        <p:spPr>
          <a:xfrm>
            <a:off x="2871090" y="2340060"/>
            <a:ext cx="1858782" cy="511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原住民族</a:t>
            </a:r>
          </a:p>
        </p:txBody>
      </p:sp>
      <p:sp>
        <p:nvSpPr>
          <p:cNvPr id="5" name="矩形 4"/>
          <p:cNvSpPr/>
          <p:nvPr/>
        </p:nvSpPr>
        <p:spPr>
          <a:xfrm rot="5400000">
            <a:off x="1681265" y="2034954"/>
            <a:ext cx="511251" cy="1121463"/>
          </a:xfrm>
          <a:prstGeom prst="rect">
            <a:avLst/>
          </a:prstGeom>
          <a:solidFill>
            <a:srgbClr val="E5B02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早期</a:t>
            </a:r>
          </a:p>
        </p:txBody>
      </p:sp>
      <p:grpSp>
        <p:nvGrpSpPr>
          <p:cNvPr id="22" name="群組 21"/>
          <p:cNvGrpSpPr/>
          <p:nvPr/>
        </p:nvGrpSpPr>
        <p:grpSpPr>
          <a:xfrm>
            <a:off x="5580110" y="3637829"/>
            <a:ext cx="2232250" cy="511251"/>
            <a:chOff x="5908855" y="2251195"/>
            <a:chExt cx="2232250" cy="511251"/>
          </a:xfrm>
        </p:grpSpPr>
        <p:sp>
          <p:nvSpPr>
            <p:cNvPr id="52" name="矩形 51"/>
            <p:cNvSpPr/>
            <p:nvPr/>
          </p:nvSpPr>
          <p:spPr>
            <a:xfrm>
              <a:off x="6282323" y="2251195"/>
              <a:ext cx="1858782" cy="511251"/>
            </a:xfrm>
            <a:prstGeom prst="rect">
              <a:avLst/>
            </a:prstGeom>
            <a:solidFill>
              <a:srgbClr val="29C7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農業拓墾</a:t>
              </a:r>
            </a:p>
          </p:txBody>
        </p:sp>
        <p:cxnSp>
          <p:nvCxnSpPr>
            <p:cNvPr id="53" name="直線接點 52"/>
            <p:cNvCxnSpPr/>
            <p:nvPr/>
          </p:nvCxnSpPr>
          <p:spPr>
            <a:xfrm>
              <a:off x="5908855" y="2506822"/>
              <a:ext cx="3734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>
            <a:off x="3525293" y="3637829"/>
            <a:ext cx="2232250" cy="511251"/>
            <a:chOff x="3439430" y="2265807"/>
            <a:chExt cx="2232250" cy="511251"/>
          </a:xfrm>
        </p:grpSpPr>
        <p:cxnSp>
          <p:nvCxnSpPr>
            <p:cNvPr id="50" name="直線接點 49"/>
            <p:cNvCxnSpPr>
              <a:endCxn id="51" idx="1"/>
            </p:cNvCxnSpPr>
            <p:nvPr/>
          </p:nvCxnSpPr>
          <p:spPr>
            <a:xfrm>
              <a:off x="3439430" y="2521433"/>
              <a:ext cx="3734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3812898" y="2265807"/>
              <a:ext cx="1858782" cy="5112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漢人</a:t>
              </a:r>
              <a:endPara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 rot="5400000">
            <a:off x="2297559" y="2702000"/>
            <a:ext cx="504053" cy="2353686"/>
          </a:xfrm>
          <a:prstGeom prst="rect">
            <a:avLst/>
          </a:prstGeom>
          <a:solidFill>
            <a:srgbClr val="E5B02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十七世紀</a:t>
            </a:r>
          </a:p>
        </p:txBody>
      </p:sp>
      <p:cxnSp>
        <p:nvCxnSpPr>
          <p:cNvPr id="54" name="直線接點 53"/>
          <p:cNvCxnSpPr/>
          <p:nvPr/>
        </p:nvCxnSpPr>
        <p:spPr>
          <a:xfrm>
            <a:off x="827584" y="3240686"/>
            <a:ext cx="3653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17">
            <a:extLst>
              <a:ext uri="{FF2B5EF4-FFF2-40B4-BE49-F238E27FC236}">
                <a16:creationId xmlns:a16="http://schemas.microsoft.com/office/drawing/2014/main" xmlns="" id="{423D4C00-235A-4446-9E64-0C2662809B35}"/>
              </a:ext>
            </a:extLst>
          </p:cNvPr>
          <p:cNvGrpSpPr>
            <a:grpSpLocks/>
          </p:cNvGrpSpPr>
          <p:nvPr/>
        </p:nvGrpSpPr>
        <p:grpSpPr bwMode="auto">
          <a:xfrm>
            <a:off x="246577" y="1916832"/>
            <a:ext cx="797105" cy="2627007"/>
            <a:chOff x="246578" y="950104"/>
            <a:chExt cx="797030" cy="6223118"/>
          </a:xfrm>
          <a:solidFill>
            <a:srgbClr val="5492AB"/>
          </a:solidFill>
        </p:grpSpPr>
        <p:sp>
          <p:nvSpPr>
            <p:cNvPr id="24" name="圓角矩形 8">
              <a:extLst>
                <a:ext uri="{FF2B5EF4-FFF2-40B4-BE49-F238E27FC236}">
                  <a16:creationId xmlns:a16="http://schemas.microsoft.com/office/drawing/2014/main" xmlns="" id="{DBEDA593-0F5C-4DBD-AAFD-52114A44D208}"/>
                </a:ext>
              </a:extLst>
            </p:cNvPr>
            <p:cNvSpPr/>
            <p:nvPr/>
          </p:nvSpPr>
          <p:spPr bwMode="auto">
            <a:xfrm>
              <a:off x="251520" y="1202100"/>
              <a:ext cx="792088" cy="5491143"/>
            </a:xfrm>
            <a:prstGeom prst="roundRect">
              <a:avLst/>
            </a:prstGeom>
            <a:solidFill>
              <a:srgbClr val="A86ED4"/>
            </a:solidFill>
            <a:ln w="38100" cap="flat" cmpd="sng" algn="ctr">
              <a:solidFill>
                <a:srgbClr val="E5CB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zh-TW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5" name="文字方塊 6">
              <a:extLst>
                <a:ext uri="{FF2B5EF4-FFF2-40B4-BE49-F238E27FC236}">
                  <a16:creationId xmlns:a16="http://schemas.microsoft.com/office/drawing/2014/main" xmlns="" id="{BC6C6FD9-F018-4C4C-8EDB-F9A4F7D36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578" y="950104"/>
              <a:ext cx="738594" cy="62231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eaVert"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36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臺灣</a:t>
              </a:r>
            </a:p>
          </p:txBody>
        </p:sp>
      </p:grpSp>
      <p:pic>
        <p:nvPicPr>
          <p:cNvPr id="56" name="圖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418263"/>
            <a:ext cx="1828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07950" y="114300"/>
            <a:ext cx="4256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5-1</a:t>
            </a:r>
            <a:r>
              <a:rPr lang="zh-TW" altLang="en-US" sz="3600" b="1" dirty="0" smtClean="0">
                <a:latin typeface="Adobe Gothic Std B" pitchFamily="34" charset="-128"/>
                <a:ea typeface="Adobe Gothic Std B" pitchFamily="34" charset="-128"/>
                <a:cs typeface="2-Arial" pitchFamily="34" charset="0"/>
              </a:rPr>
              <a:t> </a:t>
            </a:r>
            <a:r>
              <a:rPr lang="zh-TW" altLang="en-US" sz="3600" b="1" dirty="0">
                <a:latin typeface="+mj-ea"/>
                <a:ea typeface="+mj-ea"/>
                <a:cs typeface="2-Arial" pitchFamily="34" charset="0"/>
              </a:rPr>
              <a:t>開墾</a:t>
            </a:r>
            <a:r>
              <a:rPr lang="zh-TW" altLang="en-US" sz="3600" b="1" dirty="0" smtClean="0">
                <a:latin typeface="+mj-ea"/>
                <a:ea typeface="+mj-ea"/>
                <a:cs typeface="2-Arial" pitchFamily="34" charset="0"/>
              </a:rPr>
              <a:t>拓荒建家園</a:t>
            </a:r>
            <a:endParaRPr lang="zh-TW" altLang="en-US" sz="3600" b="1" dirty="0">
              <a:latin typeface="+mj-ea"/>
              <a:ea typeface="+mj-ea"/>
              <a:cs typeface="2-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5" grpId="0" animBg="1"/>
      <p:bldP spid="48" grpId="0" animBg="1"/>
      <p:bldP spid="5" grpId="0" animBg="1"/>
      <p:bldP spid="26" grpId="0" animBg="1"/>
    </p:bldLst>
  </p:timing>
</p:sld>
</file>

<file path=ppt/theme/theme1.xml><?xml version="1.0" encoding="utf-8"?>
<a:theme xmlns:a="http://schemas.openxmlformats.org/drawingml/2006/main" name="104">
  <a:themeElements>
    <a:clrScheme name="101國中教學ppt地理投影片母片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  <a:txDef>
      <a:spPr>
        <a:solidFill>
          <a:srgbClr val="C0DB8C"/>
        </a:solidFill>
        <a:ln>
          <a:noFill/>
        </a:ln>
      </a:spPr>
      <a:bodyPr>
        <a:spAutoFit/>
      </a:bodyPr>
      <a:lstStyle>
        <a:defPPr algn="ctr">
          <a:defRPr sz="3200" dirty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5988</TotalTime>
  <Words>1296</Words>
  <Application>Microsoft Office PowerPoint</Application>
  <PresentationFormat>如螢幕大小 (4:3)</PresentationFormat>
  <Paragraphs>349</Paragraphs>
  <Slides>24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2-Arial</vt:lpstr>
      <vt:lpstr>Adobe Gothic Std B</vt:lpstr>
      <vt:lpstr>新細明體</vt:lpstr>
      <vt:lpstr>標楷體</vt:lpstr>
      <vt:lpstr>Arial</vt:lpstr>
      <vt:lpstr>Constantia</vt:lpstr>
      <vt:lpstr>Times New Roman</vt:lpstr>
      <vt:lpstr>104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Dino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TY</dc:creator>
  <cp:lastModifiedBy>天 示月</cp:lastModifiedBy>
  <cp:revision>612</cp:revision>
  <dcterms:created xsi:type="dcterms:W3CDTF">2010-09-06T12:46:49Z</dcterms:created>
  <dcterms:modified xsi:type="dcterms:W3CDTF">2022-12-29T08:35:13Z</dcterms:modified>
</cp:coreProperties>
</file>