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310" r:id="rId3"/>
    <p:sldId id="317" r:id="rId4"/>
    <p:sldId id="319" r:id="rId5"/>
    <p:sldId id="320" r:id="rId6"/>
    <p:sldId id="321" r:id="rId7"/>
    <p:sldId id="322" r:id="rId8"/>
    <p:sldId id="323" r:id="rId9"/>
    <p:sldId id="318" r:id="rId10"/>
    <p:sldId id="325" r:id="rId11"/>
    <p:sldId id="326" r:id="rId12"/>
    <p:sldId id="327" r:id="rId13"/>
    <p:sldId id="361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62" r:id="rId32"/>
    <p:sldId id="345" r:id="rId33"/>
    <p:sldId id="346" r:id="rId34"/>
    <p:sldId id="358" r:id="rId35"/>
    <p:sldId id="360" r:id="rId36"/>
    <p:sldId id="359" r:id="rId37"/>
    <p:sldId id="351" r:id="rId38"/>
    <p:sldId id="352" r:id="rId39"/>
    <p:sldId id="353" r:id="rId40"/>
    <p:sldId id="354" r:id="rId41"/>
    <p:sldId id="355" r:id="rId42"/>
    <p:sldId id="356" r:id="rId43"/>
    <p:sldId id="357" r:id="rId4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EF7E1"/>
    <a:srgbClr val="FACEE1"/>
    <a:srgbClr val="F7F4E5"/>
    <a:srgbClr val="FFEEA8"/>
    <a:srgbClr val="FF99FF"/>
    <a:srgbClr val="FFCCFF"/>
    <a:srgbClr val="FDBBD4"/>
    <a:srgbClr val="FDA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2" autoAdjust="0"/>
    <p:restoredTop sz="99613" autoAdjust="0"/>
  </p:normalViewPr>
  <p:slideViewPr>
    <p:cSldViewPr>
      <p:cViewPr varScale="1">
        <p:scale>
          <a:sx n="114" d="100"/>
          <a:sy n="114" d="100"/>
        </p:scale>
        <p:origin x="19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74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9FA7FEA-E944-4625-B04A-AF4F0A533D81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7DDEDA2-BB0B-4707-894C-7CB0AB848F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438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10B6B-78D8-4A99-9E00-1F407D2ECDD3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2B8-2043-431D-9A11-AC099610B3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F7BA8-6711-41B2-BC69-2482FF0B7A12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4EC6-0047-456F-B55C-BBEEF11CC8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8900-4D50-4669-B7FB-75A8D3E7D048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4737-95D6-4F46-8313-5F51BFBF94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907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14C5-C27E-443A-8495-E3CC9FF02BFC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6A17-41A6-4EF2-808A-5BD428EDE3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rgbClr val="000000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rgbClr val="000000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rgbClr val="000000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665763D-CD4D-4241-B837-9F2B5787992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9356-492A-4157-8F04-133C5186FDCF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4D60-DB14-4729-9866-4CDE8D3800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EC26-CC3B-475F-A1E6-81027C914DEE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AE665-3B41-4E6A-B17D-E90608546D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30FC6-D513-4EB1-99B3-E29247A473BD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61DA-931B-4A30-8EC0-7E824D9A68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7B73-3D4E-4D1B-A27E-17739C0E55FD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0F2B2-C7E9-4F8C-A482-30D9C6CC567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C06DB-DF5F-4F66-A64B-451BF74D3884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3E4B-4C00-4C73-9E1E-CBCB2B3F86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C87F-B68B-409C-A194-200690389964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E7215-7F6B-4AC4-B366-F9F3B7858B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B7B8-A37B-4C8F-93A9-22158CF8F25B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505FE-93CC-48AA-AD28-1D7B1DB8D8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30790C-3009-48D8-BC02-9613CB73DE11}" type="datetimeFigureOut">
              <a:rPr lang="zh-TW" altLang="en-US"/>
              <a:pPr>
                <a:defRPr/>
              </a:pPr>
              <a:t>2021/6/25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905D79-A8F7-4FB1-9216-CB7C7CC3C5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763000" y="4953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2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763000" y="5334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Rectangle 2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763000" y="5800725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8101013" y="4652963"/>
            <a:ext cx="1042987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6" r:id="rId12"/>
    <p:sldLayoutId id="2147483984" r:id="rId13"/>
    <p:sldLayoutId id="21474839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avel.chiayi.gov.tw/" TargetMode="External"/><Relationship Id="rId4" Type="http://schemas.openxmlformats.org/officeDocument/2006/relationships/hyperlink" Target="https://www.tbocc.gov.tw/Default.aspx?lang=t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10.wdp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1.wdp"/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字方塊 3"/>
          <p:cNvSpPr txBox="1">
            <a:spLocks noChangeArrowheads="1"/>
          </p:cNvSpPr>
          <p:nvPr/>
        </p:nvSpPr>
        <p:spPr bwMode="auto">
          <a:xfrm>
            <a:off x="2413000" y="796925"/>
            <a:ext cx="63401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grpSp>
        <p:nvGrpSpPr>
          <p:cNvPr id="4099" name="群組 5"/>
          <p:cNvGrpSpPr>
            <a:grpSpLocks/>
          </p:cNvGrpSpPr>
          <p:nvPr/>
        </p:nvGrpSpPr>
        <p:grpSpPr bwMode="auto">
          <a:xfrm>
            <a:off x="2530475" y="892175"/>
            <a:ext cx="5929313" cy="865188"/>
            <a:chOff x="2545663" y="907189"/>
            <a:chExt cx="2166938" cy="865627"/>
          </a:xfrm>
        </p:grpSpPr>
        <p:cxnSp>
          <p:nvCxnSpPr>
            <p:cNvPr id="6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7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chemeClr val="accent6"/>
              </a:solidFill>
              <a:round/>
              <a:headEnd/>
              <a:tailEnd/>
            </a:ln>
          </p:spPr>
        </p:cxnSp>
      </p:grpSp>
      <p:sp>
        <p:nvSpPr>
          <p:cNvPr id="4100" name="文字方塊 9"/>
          <p:cNvSpPr txBox="1">
            <a:spLocks noChangeArrowheads="1"/>
          </p:cNvSpPr>
          <p:nvPr/>
        </p:nvSpPr>
        <p:spPr bwMode="auto">
          <a:xfrm>
            <a:off x="647700" y="2303463"/>
            <a:ext cx="80295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家鄉探查員要出動嘍！今天我要觀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察的主題是「家鄉居民的生活」，這裡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是我所觀察到的紀錄（可複選）：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4102" name="Picture 2" descr="C:\Users\YamiMBP\Desktop\107社會4上習作\107社會4上習作-18\107社會4上習作-_0103_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" y="401638"/>
            <a:ext cx="17065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/>
          <a:stretch/>
        </p:blipFill>
        <p:spPr bwMode="auto">
          <a:xfrm>
            <a:off x="-76637" y="-27384"/>
            <a:ext cx="9217024" cy="6996232"/>
          </a:xfrm>
          <a:prstGeom prst="rect">
            <a:avLst/>
          </a:prstGeom>
          <a:blipFill dpi="0" rotWithShape="0">
            <a:blip r:embed="rId3">
              <a:alphaModFix amt="0"/>
            </a:blip>
            <a:srcRect/>
            <a:tile tx="0" ty="0" sx="100000" sy="100000" flip="none" algn="tl"/>
          </a:blipFill>
          <a:ln>
            <a:noFill/>
          </a:ln>
        </p:spPr>
      </p:pic>
      <p:sp>
        <p:nvSpPr>
          <p:cNvPr id="23" name="橢圓 22"/>
          <p:cNvSpPr/>
          <p:nvPr/>
        </p:nvSpPr>
        <p:spPr>
          <a:xfrm>
            <a:off x="5172894" y="2822308"/>
            <a:ext cx="2667794" cy="4146540"/>
          </a:xfrm>
          <a:prstGeom prst="ellipse">
            <a:avLst/>
          </a:prstGeom>
          <a:noFill/>
          <a:ln w="38100">
            <a:solidFill>
              <a:srgbClr val="EC0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804248" y="84992"/>
            <a:ext cx="2267744" cy="2911960"/>
          </a:xfrm>
          <a:prstGeom prst="ellipse">
            <a:avLst/>
          </a:prstGeom>
          <a:noFill/>
          <a:ln w="38100">
            <a:solidFill>
              <a:srgbClr val="EC0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4F1A07DF-6E52-447B-8EE4-4D82AD5C476A}"/>
              </a:ext>
            </a:extLst>
          </p:cNvPr>
          <p:cNvSpPr/>
          <p:nvPr/>
        </p:nvSpPr>
        <p:spPr>
          <a:xfrm>
            <a:off x="107504" y="764704"/>
            <a:ext cx="3816424" cy="2448272"/>
          </a:xfrm>
          <a:prstGeom prst="ellipse">
            <a:avLst/>
          </a:prstGeom>
          <a:noFill/>
          <a:ln w="38100">
            <a:solidFill>
              <a:srgbClr val="EC0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E20D2B0-7BE4-4F18-8B6B-EAFAFA122E61}"/>
              </a:ext>
            </a:extLst>
          </p:cNvPr>
          <p:cNvSpPr/>
          <p:nvPr/>
        </p:nvSpPr>
        <p:spPr>
          <a:xfrm>
            <a:off x="236316" y="159023"/>
            <a:ext cx="325556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70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年前沒有可麗餅餐車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51ED0AD-A5B3-4B0E-A97D-569134A577E9}"/>
              </a:ext>
            </a:extLst>
          </p:cNvPr>
          <p:cNvSpPr/>
          <p:nvPr/>
        </p:nvSpPr>
        <p:spPr>
          <a:xfrm>
            <a:off x="3923928" y="188640"/>
            <a:ext cx="325556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70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年前沒有智慧型手機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B27384-CF10-4B32-8DE4-48766B2D6C18}"/>
              </a:ext>
            </a:extLst>
          </p:cNvPr>
          <p:cNvSpPr/>
          <p:nvPr/>
        </p:nvSpPr>
        <p:spPr>
          <a:xfrm>
            <a:off x="2123728" y="6419910"/>
            <a:ext cx="325556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服裝風格與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70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年前不同</a:t>
            </a:r>
          </a:p>
        </p:txBody>
      </p:sp>
    </p:spTree>
    <p:extLst>
      <p:ext uri="{BB962C8B-B14F-4D97-AF65-F5344CB8AC3E}">
        <p14:creationId xmlns:p14="http://schemas.microsoft.com/office/powerpoint/2010/main" val="3085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 animBg="1"/>
      <p:bldP spid="15" grpId="0" animBg="1"/>
      <p:bldP spid="16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2413000" y="796925"/>
            <a:ext cx="63401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grpSp>
        <p:nvGrpSpPr>
          <p:cNvPr id="12" name="群組 5"/>
          <p:cNvGrpSpPr>
            <a:grpSpLocks/>
          </p:cNvGrpSpPr>
          <p:nvPr/>
        </p:nvGrpSpPr>
        <p:grpSpPr bwMode="auto">
          <a:xfrm>
            <a:off x="2530475" y="892175"/>
            <a:ext cx="6001965" cy="865188"/>
            <a:chOff x="2545663" y="907189"/>
            <a:chExt cx="2166938" cy="865627"/>
          </a:xfrm>
        </p:grpSpPr>
        <p:cxnSp>
          <p:nvCxnSpPr>
            <p:cNvPr id="13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rgbClr val="33A396"/>
              </a:solidFill>
              <a:round/>
              <a:headEnd/>
              <a:tailEnd/>
            </a:ln>
          </p:spPr>
        </p:cxnSp>
        <p:cxnSp>
          <p:nvCxnSpPr>
            <p:cNvPr id="14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rgbClr val="33A396"/>
              </a:solidFill>
              <a:round/>
              <a:headEnd/>
              <a:tailEnd/>
            </a:ln>
          </p:spPr>
        </p:cxnSp>
      </p:grp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647700" y="2303463"/>
            <a:ext cx="84963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生活周遭常常可以見到各種休閒活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動，利用課餘時間參加這些活動，不但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可以放鬆身心，還能增廣見聞。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是一位很喜歡參加休閒活動的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四年級學生，以下是她最近參加休閒活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動後寫的日記。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026" name="Picture 2" descr="C:\Users\YamiMBP\Desktop\107社會4上習作\107社會4上習作-22\107社會4上習作-_0077_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49" y="386869"/>
            <a:ext cx="1713303" cy="1724355"/>
          </a:xfrm>
          <a:prstGeom prst="rect">
            <a:avLst/>
          </a:prstGeom>
          <a:noFill/>
        </p:spPr>
      </p:pic>
      <p:pic>
        <p:nvPicPr>
          <p:cNvPr id="17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D50DDD-E1C7-4BFD-810D-9BE1EC06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13727"/>
          <a:stretch>
            <a:fillRect/>
          </a:stretch>
        </p:blipFill>
        <p:spPr bwMode="auto">
          <a:xfrm>
            <a:off x="323528" y="31369"/>
            <a:ext cx="8820472" cy="31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3B308C-665F-4E4A-BBEF-9124DDD78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30" t="7359" r="3926" b="369"/>
          <a:stretch/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9">
            <a:extLst>
              <a:ext uri="{FF2B5EF4-FFF2-40B4-BE49-F238E27FC236}">
                <a16:creationId xmlns:a16="http://schemas.microsoft.com/office/drawing/2014/main" id="{368115A4-206C-4617-B61F-BE09CD45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909295"/>
            <a:ext cx="784887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閱讀日記內容，標示出丹丹參與活動的相關訊息：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MS Mincho" panose="02020609040205080304" pitchFamily="49" charset="-128"/>
                <a:ea typeface="MS Mincho" panose="02020609040205080304" pitchFamily="49" charset="-128"/>
              </a:rPr>
              <a:t>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休閒活動名稱：打擊樂成果表演發表會、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兒童繪本畫展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MS Mincho" panose="02020609040205080304" pitchFamily="49" charset="-128"/>
                <a:ea typeface="MS Mincho" panose="02020609040205080304" pitchFamily="49" charset="-128"/>
              </a:rPr>
              <a:t>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時間：禮拜六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假日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latin typeface="MS Mincho" panose="02020609040205080304" pitchFamily="49" charset="-128"/>
                <a:ea typeface="MS Mincho" panose="02020609040205080304" pitchFamily="49" charset="-128"/>
              </a:rPr>
              <a:t>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地點：學校、美術館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MS Mincho" panose="02020609040205080304" pitchFamily="49" charset="-128"/>
                <a:ea typeface="MS Mincho" panose="02020609040205080304" pitchFamily="49" charset="-128"/>
              </a:rPr>
              <a:t>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類型：藝文表演、展覽活動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MS Mincho" panose="02020609040205080304" pitchFamily="49" charset="-128"/>
                <a:ea typeface="MS Mincho" panose="02020609040205080304" pitchFamily="49" charset="-128"/>
              </a:rPr>
              <a:t>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資訊管道：學校通知、宣傳海報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8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/>
          <a:srcRect b="13727"/>
          <a:stretch>
            <a:fillRect/>
          </a:stretch>
        </p:blipFill>
        <p:spPr bwMode="auto">
          <a:xfrm>
            <a:off x="0" y="808038"/>
            <a:ext cx="9144000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文字方塊 38"/>
          <p:cNvSpPr txBox="1"/>
          <p:nvPr/>
        </p:nvSpPr>
        <p:spPr>
          <a:xfrm>
            <a:off x="755576" y="1341438"/>
            <a:ext cx="800796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hangingPunct="0">
              <a:spcAft>
                <a:spcPts val="1200"/>
              </a:spcAft>
              <a:defRPr/>
            </a:pP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　　　　　　　　　</a:t>
            </a:r>
            <a:r>
              <a:rPr lang="en-US" altLang="zh-TW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日（禮拜六）</a:t>
            </a:r>
            <a:endParaRPr lang="en-US" altLang="zh-TW" sz="3200" dirty="0">
              <a:solidFill>
                <a:srgbClr val="5B6AB2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l" hangingPunct="0">
              <a:spcAft>
                <a:spcPts val="1200"/>
              </a:spcAft>
              <a:defRPr/>
            </a:pP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　　前幾天，弟弟帶回一張學校的邀請通知，說弟弟參加的打擊樂團禮拜六上午要在學校舉辦「成果表演發表會」，於是今天我和爸爸、媽媽便一起到學校參觀表演。</a:t>
            </a:r>
            <a:endParaRPr lang="en-US" altLang="zh-TW" sz="3200" dirty="0">
              <a:solidFill>
                <a:srgbClr val="5B6AB2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l" hangingPunct="0">
              <a:spcAft>
                <a:spcPts val="1200"/>
              </a:spcAft>
              <a:defRPr/>
            </a:pP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　　雖然是假日，但學校卻十分熱鬧，很多社區裡的民眾都來了。表演也非常精彩，除了弟弟參加的打擊樂團之外，還有舞蹈團、管樂團的表演。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0FCAD0-12BC-40F8-A029-93358AA87845}"/>
              </a:ext>
            </a:extLst>
          </p:cNvPr>
          <p:cNvSpPr/>
          <p:nvPr/>
        </p:nvSpPr>
        <p:spPr>
          <a:xfrm>
            <a:off x="5724128" y="2060848"/>
            <a:ext cx="864096" cy="43204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FF781-3DF3-414C-AE93-46E1E96EBF74}"/>
              </a:ext>
            </a:extLst>
          </p:cNvPr>
          <p:cNvSpPr/>
          <p:nvPr/>
        </p:nvSpPr>
        <p:spPr>
          <a:xfrm>
            <a:off x="6300192" y="1429554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95AEE0-33D8-438F-99B4-AC24882E9AA3}"/>
              </a:ext>
            </a:extLst>
          </p:cNvPr>
          <p:cNvSpPr/>
          <p:nvPr/>
        </p:nvSpPr>
        <p:spPr>
          <a:xfrm>
            <a:off x="2843808" y="4149080"/>
            <a:ext cx="864096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D5788C-E4D7-4AE8-8376-784F60217DF3}"/>
              </a:ext>
            </a:extLst>
          </p:cNvPr>
          <p:cNvSpPr/>
          <p:nvPr/>
        </p:nvSpPr>
        <p:spPr>
          <a:xfrm>
            <a:off x="2771800" y="3032562"/>
            <a:ext cx="295232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2FB3E73-65B8-4B41-9286-E5581CD0F0F8}"/>
              </a:ext>
            </a:extLst>
          </p:cNvPr>
          <p:cNvSpPr/>
          <p:nvPr/>
        </p:nvSpPr>
        <p:spPr>
          <a:xfrm>
            <a:off x="5652120" y="2039342"/>
            <a:ext cx="2520280" cy="453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D21F1CF-2F7D-4C55-BB61-A0A791568168}"/>
              </a:ext>
            </a:extLst>
          </p:cNvPr>
          <p:cNvSpPr/>
          <p:nvPr/>
        </p:nvSpPr>
        <p:spPr>
          <a:xfrm>
            <a:off x="755576" y="2541201"/>
            <a:ext cx="576064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830" t="7359" r="581" b="3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16013" y="1020763"/>
            <a:ext cx="7416800" cy="32008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hangingPunct="0">
              <a:spcAft>
                <a:spcPts val="1200"/>
              </a:spcAft>
              <a:defRPr/>
            </a:pP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　　表演結束後，我們全家到美術館附近的餐廳吃飯。吃飽飯後剛好看到美術館張貼的宣傳海報，原來美術館正在舉辦「兒童繪本畫展」，於是我們全家便一起進去參觀，那些作品真的很精彩！</a:t>
            </a:r>
            <a:endParaRPr lang="en-US" altLang="zh-TW" sz="3200" dirty="0">
              <a:solidFill>
                <a:srgbClr val="5B6AB2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l" hangingPunct="0">
              <a:spcAft>
                <a:spcPts val="1200"/>
              </a:spcAft>
              <a:defRPr/>
            </a:pPr>
            <a:r>
              <a:rPr lang="zh-TW" altLang="en-US" sz="3200" dirty="0">
                <a:solidFill>
                  <a:srgbClr val="5B6AB2"/>
                </a:solidFill>
                <a:latin typeface="標楷體" pitchFamily="65" charset="-120"/>
                <a:ea typeface="標楷體" panose="03000509000000000000" pitchFamily="65" charset="-120"/>
              </a:rPr>
              <a:t>　　今天真是快樂的一天。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197785-26F5-46C8-9D72-C390C258DBF8}"/>
              </a:ext>
            </a:extLst>
          </p:cNvPr>
          <p:cNvSpPr/>
          <p:nvPr/>
        </p:nvSpPr>
        <p:spPr>
          <a:xfrm>
            <a:off x="6516216" y="1124744"/>
            <a:ext cx="1224136" cy="43204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F7D02E-BB51-4F55-BEC2-01A4632D47AD}"/>
              </a:ext>
            </a:extLst>
          </p:cNvPr>
          <p:cNvSpPr/>
          <p:nvPr/>
        </p:nvSpPr>
        <p:spPr>
          <a:xfrm>
            <a:off x="2051720" y="2564904"/>
            <a:ext cx="25202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C11638-744E-4A5A-913E-106B98146F67}"/>
              </a:ext>
            </a:extLst>
          </p:cNvPr>
          <p:cNvSpPr/>
          <p:nvPr/>
        </p:nvSpPr>
        <p:spPr>
          <a:xfrm>
            <a:off x="2843808" y="2056120"/>
            <a:ext cx="1728192" cy="453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8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9144000" cy="66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1988840"/>
            <a:ext cx="8208912" cy="48691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rgbClr val="FDF9EF"/>
              </a:gs>
              <a:gs pos="100000">
                <a:srgbClr val="FDEBE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251520" y="2134011"/>
            <a:ext cx="84969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27088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一、請你根據</a:t>
            </a:r>
            <a:r>
              <a:rPr lang="zh-TW" altLang="en-US" sz="3200" b="0" u="sng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日記的內容，回答下列問題。（請勾選，可複選）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en-US" altLang="zh-TW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0" u="sng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參加休閒活動的時間是什麼時候？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□寒暑假 □週末假期 □平常上課時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en-US" altLang="zh-TW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0" u="sng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參加了哪些類型的休閒活動？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□風景欣賞 □藝文表演 □大型遊樂園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□展覽活動 □參觀古蹟 □宗教民俗活動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□其他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2993405" y="3708896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/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3395042" y="4789016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/>
          </a:p>
        </p:txBody>
      </p:sp>
      <p:sp>
        <p:nvSpPr>
          <p:cNvPr id="14" name="文字方塊 7"/>
          <p:cNvSpPr txBox="1">
            <a:spLocks noChangeArrowheads="1"/>
          </p:cNvSpPr>
          <p:nvPr/>
        </p:nvSpPr>
        <p:spPr bwMode="auto">
          <a:xfrm>
            <a:off x="1187624" y="5293072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/>
          </a:p>
        </p:txBody>
      </p:sp>
      <p:cxnSp>
        <p:nvCxnSpPr>
          <p:cNvPr id="4" name="直線接點 3"/>
          <p:cNvCxnSpPr/>
          <p:nvPr/>
        </p:nvCxnSpPr>
        <p:spPr>
          <a:xfrm>
            <a:off x="2483768" y="6309320"/>
            <a:ext cx="517724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7858AC09-0C8B-4307-B2D9-1069C09F73EA}"/>
              </a:ext>
            </a:extLst>
          </p:cNvPr>
          <p:cNvSpPr/>
          <p:nvPr/>
        </p:nvSpPr>
        <p:spPr>
          <a:xfrm>
            <a:off x="4834297" y="3196198"/>
            <a:ext cx="898220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F238559-F668-4FBB-AB26-AB8FC5CE5430}"/>
              </a:ext>
            </a:extLst>
          </p:cNvPr>
          <p:cNvSpPr/>
          <p:nvPr/>
        </p:nvSpPr>
        <p:spPr>
          <a:xfrm>
            <a:off x="4067944" y="4257669"/>
            <a:ext cx="86409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3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764704"/>
            <a:ext cx="8208912" cy="60932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rgbClr val="FDF9EF"/>
              </a:gs>
              <a:gs pos="100000">
                <a:srgbClr val="FDEBE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251520" y="937458"/>
            <a:ext cx="828092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27088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一、請你根據</a:t>
            </a:r>
            <a:r>
              <a:rPr lang="zh-TW" altLang="en-US" sz="3200" b="0" u="sng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日記的內容，回答下列問題。（請勾選，可複選）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1284288" lvl="1" indent="-827088" hangingPunct="0">
              <a:lnSpc>
                <a:spcPts val="3600"/>
              </a:lnSpc>
              <a:spcBef>
                <a:spcPts val="600"/>
              </a:spcBef>
            </a:pPr>
            <a:r>
              <a:rPr lang="en-US" altLang="zh-TW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參加休閒活動的地點在哪裡？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4288" lvl="1" indent="-827088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□學校 □遊樂園 □大自然 □美術館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284288" lvl="1" indent="-827088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□其他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284288" lvl="1" indent="-827088" hangingPunct="0">
              <a:lnSpc>
                <a:spcPts val="3600"/>
              </a:lnSpc>
              <a:spcBef>
                <a:spcPts val="600"/>
              </a:spcBef>
            </a:pPr>
            <a:r>
              <a:rPr lang="en-US" altLang="zh-TW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這些休閒活動，</a:t>
            </a:r>
            <a:r>
              <a:rPr lang="zh-TW" altLang="en-US" sz="32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丹丹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是透過哪些管道知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4288" lvl="1" indent="-827088" hangingPunct="0">
              <a:lnSpc>
                <a:spcPts val="3600"/>
              </a:lnSpc>
              <a:spcBef>
                <a:spcPts val="600"/>
              </a:spcBef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道的呢？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781200" lvl="2" indent="-324000" hangingPunct="0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□電視廣告 □學校通知 □展演海報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81200" lvl="2" indent="-324000" hangingPunct="0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□網路　　 □鄉鎮公所的布告欄 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4288" lvl="1" indent="-827088" algn="l" hangingPunct="0">
              <a:lnSpc>
                <a:spcPts val="36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□其他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911061"/>
            <a:ext cx="156368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接點 10"/>
          <p:cNvCxnSpPr/>
          <p:nvPr/>
        </p:nvCxnSpPr>
        <p:spPr>
          <a:xfrm>
            <a:off x="2483768" y="6165304"/>
            <a:ext cx="517724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483768" y="3429000"/>
            <a:ext cx="517724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1193205" y="2484760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/>
          </a:p>
        </p:txBody>
      </p:sp>
      <p:sp>
        <p:nvSpPr>
          <p:cNvPr id="14" name="文字方塊 7"/>
          <p:cNvSpPr txBox="1">
            <a:spLocks noChangeArrowheads="1"/>
          </p:cNvSpPr>
          <p:nvPr/>
        </p:nvSpPr>
        <p:spPr bwMode="auto">
          <a:xfrm>
            <a:off x="6237287" y="2484760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/>
          </a:p>
        </p:txBody>
      </p:sp>
      <p:sp>
        <p:nvSpPr>
          <p:cNvPr id="15" name="文字方塊 7"/>
          <p:cNvSpPr txBox="1">
            <a:spLocks noChangeArrowheads="1"/>
          </p:cNvSpPr>
          <p:nvPr/>
        </p:nvSpPr>
        <p:spPr bwMode="auto">
          <a:xfrm>
            <a:off x="3419872" y="4645000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/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5657701" y="4645000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A65907E-5804-4B0E-AE2C-C8D51CEF7C93}"/>
              </a:ext>
            </a:extLst>
          </p:cNvPr>
          <p:cNvSpPr/>
          <p:nvPr/>
        </p:nvSpPr>
        <p:spPr>
          <a:xfrm>
            <a:off x="4825908" y="1967205"/>
            <a:ext cx="864096" cy="43204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46619E8-5496-4249-85F3-0D1899D7F959}"/>
              </a:ext>
            </a:extLst>
          </p:cNvPr>
          <p:cNvSpPr/>
          <p:nvPr/>
        </p:nvSpPr>
        <p:spPr>
          <a:xfrm>
            <a:off x="6876256" y="3573016"/>
            <a:ext cx="864096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1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512" y="0"/>
            <a:ext cx="9144000" cy="5256584"/>
          </a:xfrm>
          <a:prstGeom prst="rect">
            <a:avLst/>
          </a:prstGeom>
          <a:gradFill flip="none" rotWithShape="1">
            <a:gsLst>
              <a:gs pos="0">
                <a:srgbClr val="E8F3FB"/>
              </a:gs>
              <a:gs pos="50000">
                <a:srgbClr val="E8F3FB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休閒活動體驗日記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67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8892479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251520" y="908399"/>
            <a:ext cx="8299176" cy="3600721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7000">
                <a:srgbClr val="FDF9EF"/>
              </a:gs>
              <a:gs pos="100000">
                <a:srgbClr val="FDEBE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892479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476808" y="1124744"/>
            <a:ext cx="78486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4000" lvl="1" indent="-324000" algn="l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二、寫出印象最深刻的休閒活動：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324000" lvl="1" indent="-324000" algn="l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　我印象最深刻的休閒活動體驗是：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324000" lvl="1" indent="-324000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dirty="0">
                <a:latin typeface="標楷體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200" u="sng" dirty="0">
                <a:uFill>
                  <a:solidFill>
                    <a:schemeClr val="accent5"/>
                  </a:solidFill>
                </a:uFill>
                <a:latin typeface="標楷體" pitchFamily="65" charset="-120"/>
                <a:ea typeface="標楷體" panose="03000509000000000000" pitchFamily="65" charset="-120"/>
              </a:rPr>
              <a:t>                                </a:t>
            </a:r>
            <a:r>
              <a:rPr lang="zh-TW" altLang="en-US" sz="3200" dirty="0">
                <a:latin typeface="標楷體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0" dirty="0">
              <a:latin typeface="標楷體" pitchFamily="65" charset="-120"/>
              <a:ea typeface="標楷體" panose="03000509000000000000" pitchFamily="65" charset="-120"/>
            </a:endParaRPr>
          </a:p>
          <a:p>
            <a:pPr marL="324000" lvl="1" indent="-324000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　　因為：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324000" lvl="1" indent="-324000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3200" u="sng" dirty="0">
                <a:solidFill>
                  <a:srgbClr val="000000"/>
                </a:solidFill>
                <a:uFill>
                  <a:solidFill>
                    <a:schemeClr val="accent5"/>
                  </a:solidFill>
                </a:uFill>
                <a:latin typeface="標楷體" pitchFamily="65" charset="-120"/>
                <a:ea typeface="標楷體" panose="03000509000000000000" pitchFamily="65" charset="-120"/>
              </a:rPr>
              <a:t>                          </a:t>
            </a:r>
            <a:r>
              <a:rPr lang="zh-TW" altLang="en-US" sz="3200" dirty="0">
                <a:latin typeface="標楷體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1476574" y="2175215"/>
            <a:ext cx="2519362" cy="5668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參觀顛倒屋展</a:t>
            </a:r>
            <a:endParaRPr lang="en-US" altLang="zh-TW" sz="3200" b="0" spc="-15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2499792" y="2708920"/>
            <a:ext cx="5744616" cy="1041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屋裡的每樣家具都是上下顛倒，</a:t>
            </a:r>
            <a:endParaRPr lang="en-US" altLang="zh-TW" sz="3200" b="0" spc="-3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好有趣</a:t>
            </a:r>
            <a:endParaRPr lang="en-US" altLang="zh-TW" sz="3200" b="0" spc="-3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2555776" y="3179777"/>
            <a:ext cx="5328592" cy="3319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E9966132-AE80-462F-9CDA-4DE81F76A6DF}"/>
              </a:ext>
            </a:extLst>
          </p:cNvPr>
          <p:cNvSpPr/>
          <p:nvPr/>
        </p:nvSpPr>
        <p:spPr>
          <a:xfrm>
            <a:off x="1015658" y="3950826"/>
            <a:ext cx="6940718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可以寫感想、收穫或得到什麼樣的知識</a:t>
            </a:r>
            <a:r>
              <a:rPr lang="en-US" altLang="zh-TW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等</a:t>
            </a:r>
            <a:endParaRPr lang="zh-TW" altLang="en-US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50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413000" y="796925"/>
            <a:ext cx="55707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</p:txBody>
      </p:sp>
      <p:grpSp>
        <p:nvGrpSpPr>
          <p:cNvPr id="5" name="群組 5"/>
          <p:cNvGrpSpPr>
            <a:grpSpLocks/>
          </p:cNvGrpSpPr>
          <p:nvPr/>
        </p:nvGrpSpPr>
        <p:grpSpPr bwMode="auto">
          <a:xfrm>
            <a:off x="2530475" y="892175"/>
            <a:ext cx="5209877" cy="865188"/>
            <a:chOff x="2545663" y="907189"/>
            <a:chExt cx="2166938" cy="865627"/>
          </a:xfrm>
        </p:grpSpPr>
        <p:cxnSp>
          <p:nvCxnSpPr>
            <p:cNvPr id="6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rgbClr val="33A396"/>
              </a:solidFill>
              <a:round/>
              <a:headEnd/>
              <a:tailEnd/>
            </a:ln>
          </p:spPr>
        </p:cxnSp>
        <p:cxnSp>
          <p:nvCxnSpPr>
            <p:cNvPr id="7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rgbClr val="33A396"/>
              </a:solidFill>
              <a:round/>
              <a:headEnd/>
              <a:tailEnd/>
            </a:ln>
          </p:spPr>
        </p:cxnSp>
      </p:grpSp>
      <p:sp>
        <p:nvSpPr>
          <p:cNvPr id="8" name="文字方塊 9"/>
          <p:cNvSpPr txBox="1">
            <a:spLocks noChangeArrowheads="1"/>
          </p:cNvSpPr>
          <p:nvPr/>
        </p:nvSpPr>
        <p:spPr bwMode="auto">
          <a:xfrm>
            <a:off x="647700" y="2303463"/>
            <a:ext cx="80295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參加活動時，我會注意場地與活動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過程中的安全，並留給其他人安全與舒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適的環境。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4099" name="Picture 3" descr="C:\Users\YamiMBP\Desktop\107社會4上習作\107社會4上習作-24\107社會4上習作-_0073_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157" y="390596"/>
            <a:ext cx="1712595" cy="1723644"/>
          </a:xfrm>
          <a:prstGeom prst="rect">
            <a:avLst/>
          </a:prstGeom>
          <a:noFill/>
        </p:spPr>
      </p:pic>
      <p:pic>
        <p:nvPicPr>
          <p:cNvPr id="11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7383"/>
            <a:ext cx="8863673" cy="584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251520" y="2636912"/>
            <a:ext cx="3311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我覺得這樣的行為</a:t>
            </a:r>
            <a:endParaRPr lang="en-US" altLang="zh-TW" sz="320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lang="en-US" altLang="zh-TW" sz="320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3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因為：</a:t>
            </a:r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95536" y="1988840"/>
            <a:ext cx="10810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323528" y="3068960"/>
            <a:ext cx="2160588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很不適當</a:t>
            </a:r>
            <a:endParaRPr lang="en-US" altLang="zh-TW" sz="3200" b="0" spc="-15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322783" y="4103008"/>
            <a:ext cx="3313113" cy="199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3700"/>
              </a:lnSpc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anose="03000509000000000000" pitchFamily="65" charset="-120"/>
              </a:rPr>
              <a:t>這樣會讓長輩擔心，應該先向長輩交代、報告自己的行蹤。</a:t>
            </a:r>
            <a:endParaRPr lang="en-US" altLang="zh-TW" sz="3200" dirty="0">
              <a:solidFill>
                <a:srgbClr val="00B0F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395536" y="4653136"/>
            <a:ext cx="288032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95536" y="5113974"/>
            <a:ext cx="288032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95536" y="5517232"/>
            <a:ext cx="288032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95536" y="3603214"/>
            <a:ext cx="288032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937818" y="980728"/>
            <a:ext cx="50185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TW" altLang="en-US" sz="26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請判斷這些行為是否適合？如</a:t>
            </a:r>
            <a:endParaRPr lang="en-US" altLang="zh-TW" sz="2600" b="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26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果不適合，請寫出正確的作法。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3635896" y="2276872"/>
            <a:ext cx="1439863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爸媽好像不知道我們到這裡參觀，要不要先跟他們講？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611813" y="2564904"/>
            <a:ext cx="143986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沒關係，先進去玩再說。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E8ACF6E-84AA-44F4-939A-11D57BF3AE8F}"/>
              </a:ext>
            </a:extLst>
          </p:cNvPr>
          <p:cNvSpPr/>
          <p:nvPr/>
        </p:nvSpPr>
        <p:spPr>
          <a:xfrm>
            <a:off x="322783" y="6173155"/>
            <a:ext cx="6940718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行為適不適當、恰不恰當、好或不好</a:t>
            </a:r>
            <a:r>
              <a:rPr lang="en-US" altLang="zh-TW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endParaRPr lang="zh-TW" altLang="en-US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15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80679" y="1625863"/>
            <a:ext cx="3195177" cy="1058800"/>
            <a:chOff x="1747210" y="4157117"/>
            <a:chExt cx="3959678" cy="1312136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802" b="97710" l="0" r="32500"/>
                      </a14:imgEffect>
                    </a14:imgLayer>
                  </a14:imgProps>
                </a:ext>
              </a:extLst>
            </a:blip>
            <a:srcRect l="6205" t="53474" r="70421" b="5660"/>
            <a:stretch/>
          </p:blipFill>
          <p:spPr bwMode="auto">
            <a:xfrm>
              <a:off x="2393191" y="4157117"/>
              <a:ext cx="3313697" cy="131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994" b="74540" l="13583" r="222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1" t="47018" r="77805" b="32515"/>
            <a:stretch/>
          </p:blipFill>
          <p:spPr bwMode="auto">
            <a:xfrm>
              <a:off x="1747210" y="5002407"/>
              <a:ext cx="304510" cy="23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0" b="78528" l="20726" r="354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4" t="50000" r="65825" b="24968"/>
            <a:stretch/>
          </p:blipFill>
          <p:spPr bwMode="auto">
            <a:xfrm>
              <a:off x="2123728" y="5002407"/>
              <a:ext cx="498383" cy="37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72" b="69939" l="32553" r="46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7" t="36725" r="52677" b="26551"/>
            <a:stretch/>
          </p:blipFill>
          <p:spPr bwMode="auto">
            <a:xfrm>
              <a:off x="2699792" y="4797152"/>
              <a:ext cx="576064" cy="57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705892"/>
            <a:ext cx="9144000" cy="41521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71600" y="2880320"/>
            <a:ext cx="8105819" cy="3789040"/>
          </a:xfrm>
          <a:prstGeom prst="rect">
            <a:avLst/>
          </a:prstGeom>
          <a:gradFill flip="none" rotWithShape="1">
            <a:gsLst>
              <a:gs pos="72000">
                <a:schemeClr val="bg1"/>
              </a:gs>
              <a:gs pos="94000">
                <a:srgbClr val="F7F4E5"/>
              </a:gs>
              <a:gs pos="100000">
                <a:srgbClr val="FFEEA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11634" y="2780928"/>
            <a:ext cx="8424862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8000" indent="-828000" algn="l">
              <a:spcAft>
                <a:spcPts val="0"/>
              </a:spcAft>
              <a:defRPr/>
            </a:pPr>
            <a:r>
              <a:rPr lang="en-US" altLang="zh-TW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從家鄉的道路狀況，我發現馬路</a:t>
            </a:r>
            <a:r>
              <a:rPr lang="en-US" altLang="zh-TW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□經常塞車　　　　□車子很少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□其他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>
              <a:spcAft>
                <a:spcPts val="0"/>
              </a:spcAft>
              <a:defRPr/>
            </a:pPr>
            <a:r>
              <a:rPr lang="en-US" altLang="zh-TW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從家鄉的公共交通來看，我發現</a:t>
            </a:r>
            <a:r>
              <a:rPr lang="en-US" altLang="zh-TW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□公共交通班次很少□公共交通班次很多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□其他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52" b="94275" l="58621" r="100000"/>
                    </a14:imgEffect>
                  </a14:imgLayer>
                </a14:imgProps>
              </a:ext>
            </a:extLst>
          </a:blip>
          <a:srcRect l="59998"/>
          <a:stretch/>
        </p:blipFill>
        <p:spPr bwMode="auto">
          <a:xfrm>
            <a:off x="4427984" y="155361"/>
            <a:ext cx="4891731" cy="276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1064949" y="4215729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2411760" y="4653136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7"/>
          <p:cNvSpPr txBox="1">
            <a:spLocks noChangeArrowheads="1"/>
          </p:cNvSpPr>
          <p:nvPr/>
        </p:nvSpPr>
        <p:spPr bwMode="auto">
          <a:xfrm>
            <a:off x="1064948" y="5445224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2393191" y="6612610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2483768" y="4158406"/>
            <a:ext cx="4302125" cy="5667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常有車但不常塞車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57AEC80-EE24-48D8-B50D-2AE4A38FD09B}"/>
              </a:ext>
            </a:extLst>
          </p:cNvPr>
          <p:cNvSpPr/>
          <p:nvPr/>
        </p:nvSpPr>
        <p:spPr>
          <a:xfrm>
            <a:off x="3203847" y="3447793"/>
            <a:ext cx="1008113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都市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03E50FC-ECAB-4AC1-BF81-972B564C78D8}"/>
              </a:ext>
            </a:extLst>
          </p:cNvPr>
          <p:cNvSpPr/>
          <p:nvPr/>
        </p:nvSpPr>
        <p:spPr>
          <a:xfrm>
            <a:off x="6804247" y="3429000"/>
            <a:ext cx="1008113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鄉村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EFCEEB2-445A-40AC-9376-D640E7BB956F}"/>
              </a:ext>
            </a:extLst>
          </p:cNvPr>
          <p:cNvSpPr/>
          <p:nvPr/>
        </p:nvSpPr>
        <p:spPr>
          <a:xfrm>
            <a:off x="5868143" y="4129916"/>
            <a:ext cx="2304258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上下班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(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學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時間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496A2BF-E455-4E05-BD9C-1BEC17395EB8}"/>
              </a:ext>
            </a:extLst>
          </p:cNvPr>
          <p:cNvSpPr/>
          <p:nvPr/>
        </p:nvSpPr>
        <p:spPr>
          <a:xfrm>
            <a:off x="2627785" y="6063679"/>
            <a:ext cx="5760639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如果以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“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村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”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來看，有些是沒有公共交通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21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7" y="1268760"/>
            <a:ext cx="886367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字方塊 23"/>
          <p:cNvSpPr txBox="1"/>
          <p:nvPr/>
        </p:nvSpPr>
        <p:spPr>
          <a:xfrm>
            <a:off x="5292080" y="1628800"/>
            <a:ext cx="3311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我覺得這樣的行為</a:t>
            </a:r>
            <a:endParaRPr lang="en-US" altLang="zh-TW" sz="320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lang="en-US" altLang="zh-TW" sz="320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3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因為：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8766" y="1849628"/>
            <a:ext cx="22189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我覺得我們要注意一下逃生路線。</a:t>
            </a:r>
            <a:endParaRPr lang="zh-TW" altLang="en-US" sz="2100" b="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563888" y="4459759"/>
            <a:ext cx="2146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還有消防安</a:t>
            </a:r>
          </a:p>
          <a:p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全設施。</a:t>
            </a:r>
            <a:endParaRPr lang="zh-TW" altLang="en-US" sz="2200" b="0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7" name="直線接點 26"/>
          <p:cNvCxnSpPr/>
          <p:nvPr/>
        </p:nvCxnSpPr>
        <p:spPr>
          <a:xfrm>
            <a:off x="5436096" y="2636912"/>
            <a:ext cx="2880320" cy="0"/>
          </a:xfrm>
          <a:prstGeom prst="line">
            <a:avLst/>
          </a:prstGeom>
          <a:ln w="19050">
            <a:solidFill>
              <a:srgbClr val="F78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5292080" y="2132856"/>
            <a:ext cx="2159000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很好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5292080" y="3100685"/>
            <a:ext cx="3311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33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能隨時注意場所的安全設備，萬一發生危險，才能保護自己安全。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5436096" y="3573016"/>
            <a:ext cx="2880320" cy="0"/>
          </a:xfrm>
          <a:prstGeom prst="line">
            <a:avLst/>
          </a:prstGeom>
          <a:ln w="19050">
            <a:solidFill>
              <a:srgbClr val="F78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436096" y="3933056"/>
            <a:ext cx="2880320" cy="0"/>
          </a:xfrm>
          <a:prstGeom prst="line">
            <a:avLst/>
          </a:prstGeom>
          <a:ln w="19050">
            <a:solidFill>
              <a:srgbClr val="F78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436096" y="4365104"/>
            <a:ext cx="2880320" cy="0"/>
          </a:xfrm>
          <a:prstGeom prst="line">
            <a:avLst/>
          </a:prstGeom>
          <a:ln w="19050">
            <a:solidFill>
              <a:srgbClr val="F78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5436096" y="4826269"/>
            <a:ext cx="2880320" cy="0"/>
          </a:xfrm>
          <a:prstGeom prst="line">
            <a:avLst/>
          </a:prstGeom>
          <a:ln w="19050">
            <a:solidFill>
              <a:srgbClr val="F78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350753" y="1441059"/>
            <a:ext cx="307990" cy="288032"/>
          </a:xfrm>
          <a:prstGeom prst="ellipse">
            <a:avLst/>
          </a:prstGeom>
          <a:solidFill>
            <a:srgbClr val="5D4135"/>
          </a:solidFill>
          <a:ln>
            <a:solidFill>
              <a:srgbClr val="5D4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4" y="1457487"/>
            <a:ext cx="166307" cy="2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2C780DF-3181-4D4A-8B78-B27BD0ECE69C}"/>
              </a:ext>
            </a:extLst>
          </p:cNvPr>
          <p:cNvSpPr/>
          <p:nvPr/>
        </p:nvSpPr>
        <p:spPr>
          <a:xfrm>
            <a:off x="332541" y="5733256"/>
            <a:ext cx="8271063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參與活動前，可以觀察場地是否具備各種消防與安全措施，並檢查場地是否有明顯的標示</a:t>
            </a:r>
          </a:p>
        </p:txBody>
      </p:sp>
    </p:spTree>
    <p:extLst>
      <p:ext uri="{BB962C8B-B14F-4D97-AF65-F5344CB8AC3E}">
        <p14:creationId xmlns:p14="http://schemas.microsoft.com/office/powerpoint/2010/main" val="40981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1196752"/>
            <a:ext cx="9088774" cy="40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4572000" y="1413024"/>
            <a:ext cx="194468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妳看，我會游泳。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380163" y="2060848"/>
            <a:ext cx="1584325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那我也要玩！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56419" y="1628800"/>
            <a:ext cx="3311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b="0" spc="-300" dirty="0">
                <a:latin typeface="標楷體" pitchFamily="65" charset="-120"/>
                <a:ea typeface="標楷體" panose="03000509000000000000" pitchFamily="65" charset="-120"/>
              </a:rPr>
              <a:t>我覺得這樣的行為</a:t>
            </a:r>
            <a:endParaRPr lang="en-US" altLang="zh-TW" sz="32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lang="en-US" altLang="zh-TW" sz="32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3200" b="0" spc="-300" dirty="0">
                <a:latin typeface="標楷體" pitchFamily="65" charset="-120"/>
                <a:ea typeface="標楷體" panose="03000509000000000000" pitchFamily="65" charset="-120"/>
              </a:rPr>
              <a:t>因為：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755576" y="2213744"/>
            <a:ext cx="2160587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很不恰當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755576" y="3140968"/>
            <a:ext cx="32194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37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他們沒有遵守警告標示，很可能會在河裡溺水。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899592" y="2742002"/>
            <a:ext cx="2880320" cy="0"/>
          </a:xfrm>
          <a:prstGeom prst="line">
            <a:avLst/>
          </a:prstGeom>
          <a:ln w="19050">
            <a:solidFill>
              <a:srgbClr val="61A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900014" y="3615907"/>
            <a:ext cx="2880320" cy="0"/>
          </a:xfrm>
          <a:prstGeom prst="line">
            <a:avLst/>
          </a:prstGeom>
          <a:ln w="19050">
            <a:solidFill>
              <a:srgbClr val="61A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00014" y="4077072"/>
            <a:ext cx="2880320" cy="0"/>
          </a:xfrm>
          <a:prstGeom prst="line">
            <a:avLst/>
          </a:prstGeom>
          <a:ln w="19050">
            <a:solidFill>
              <a:srgbClr val="61A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900014" y="4581128"/>
            <a:ext cx="2880320" cy="0"/>
          </a:xfrm>
          <a:prstGeom prst="line">
            <a:avLst/>
          </a:prstGeom>
          <a:ln w="19050">
            <a:solidFill>
              <a:srgbClr val="61A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C131E1DD-C0A0-4621-B410-6E71A29E562C}"/>
              </a:ext>
            </a:extLst>
          </p:cNvPr>
          <p:cNvSpPr/>
          <p:nvPr/>
        </p:nvSpPr>
        <p:spPr>
          <a:xfrm>
            <a:off x="351608" y="5373216"/>
            <a:ext cx="8324847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參與活動應留意附近的告示牌，以避免發生危險。</a:t>
            </a:r>
            <a:endParaRPr lang="en-US" altLang="zh-TW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水裡可能有暗流、漩渦</a:t>
            </a:r>
            <a:r>
              <a:rPr lang="en-US" altLang="zh-TW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等看不見的危險，即使有大人陪同也可能發生不幸的事件</a:t>
            </a:r>
            <a:endParaRPr lang="zh-TW" altLang="en-US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91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3516"/>
          <a:stretch>
            <a:fillRect/>
          </a:stretch>
        </p:blipFill>
        <p:spPr bwMode="auto">
          <a:xfrm>
            <a:off x="0" y="693366"/>
            <a:ext cx="9109361" cy="45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051745" y="2204864"/>
            <a:ext cx="2808287" cy="427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看我敢戳蜂窩喔！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491607" y="2924944"/>
            <a:ext cx="136842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好勇敢啊！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292725" y="1930971"/>
            <a:ext cx="3311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b="0" spc="-300" dirty="0">
                <a:latin typeface="標楷體" pitchFamily="65" charset="-120"/>
                <a:ea typeface="標楷體" panose="03000509000000000000" pitchFamily="65" charset="-120"/>
              </a:rPr>
              <a:t>我覺得這樣的行為</a:t>
            </a:r>
            <a:endParaRPr lang="en-US" altLang="zh-TW" sz="32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lang="en-US" altLang="zh-TW" sz="32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3200" b="0" spc="-300" dirty="0">
                <a:latin typeface="標楷體" pitchFamily="65" charset="-120"/>
                <a:ea typeface="標楷體" panose="03000509000000000000" pitchFamily="65" charset="-120"/>
              </a:rPr>
              <a:t>因為：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364088" y="2348880"/>
            <a:ext cx="2159000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很不好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5364137" y="3371230"/>
            <a:ext cx="3167063" cy="151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蜂窩裡的蜜蜂會飛出來叮人，可能會害人受傷。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5434856" y="2862858"/>
            <a:ext cx="2880320" cy="0"/>
          </a:xfrm>
          <a:prstGeom prst="line">
            <a:avLst/>
          </a:prstGeom>
          <a:ln w="19050">
            <a:solidFill>
              <a:srgbClr val="F49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434856" y="3875980"/>
            <a:ext cx="2880320" cy="0"/>
          </a:xfrm>
          <a:prstGeom prst="line">
            <a:avLst/>
          </a:prstGeom>
          <a:ln w="19050">
            <a:solidFill>
              <a:srgbClr val="F49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431762" y="4380036"/>
            <a:ext cx="2880320" cy="0"/>
          </a:xfrm>
          <a:prstGeom prst="line">
            <a:avLst/>
          </a:prstGeom>
          <a:ln w="19050">
            <a:solidFill>
              <a:srgbClr val="F49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5431762" y="4812084"/>
            <a:ext cx="2880320" cy="0"/>
          </a:xfrm>
          <a:prstGeom prst="line">
            <a:avLst/>
          </a:prstGeom>
          <a:ln w="19050">
            <a:solidFill>
              <a:srgbClr val="F49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3D6F10B-2491-496B-A676-02420C7BA8CE}"/>
              </a:ext>
            </a:extLst>
          </p:cNvPr>
          <p:cNvSpPr/>
          <p:nvPr/>
        </p:nvSpPr>
        <p:spPr>
          <a:xfrm>
            <a:off x="392256" y="5229200"/>
            <a:ext cx="8500224" cy="1631216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在野外常會有無法預料的狀況，應思考自己的行為是否會導致什麼後果，不要只為了好玩便毫無節制。</a:t>
            </a:r>
            <a:endParaRPr lang="en-US" altLang="zh-TW" sz="20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000" dirty="0">
                <a:solidFill>
                  <a:srgbClr val="FF00FF"/>
                </a:solidFill>
              </a:rPr>
              <a:t>被蜂螫後局部</a:t>
            </a:r>
            <a:r>
              <a:rPr lang="zh-TW" altLang="en-US" sz="2000" u="sng" dirty="0">
                <a:solidFill>
                  <a:srgbClr val="FF00FF"/>
                </a:solidFill>
              </a:rPr>
              <a:t>紅腫、麻、癢、刺痛感</a:t>
            </a:r>
            <a:r>
              <a:rPr lang="zh-TW" altLang="en-US" sz="2000" dirty="0">
                <a:solidFill>
                  <a:srgbClr val="FF00FF"/>
                </a:solidFill>
              </a:rPr>
              <a:t>。如果發生過敏反應，其症狀從輕微的</a:t>
            </a:r>
            <a:r>
              <a:rPr lang="zh-TW" altLang="en-US" sz="2000" u="sng" dirty="0">
                <a:solidFill>
                  <a:srgbClr val="FF00FF"/>
                </a:solidFill>
              </a:rPr>
              <a:t>局部大紅疹、搔癢</a:t>
            </a:r>
            <a:r>
              <a:rPr lang="en-US" altLang="zh-TW" sz="20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000" u="sng" dirty="0">
                <a:solidFill>
                  <a:srgbClr val="FF00FF"/>
                </a:solidFill>
              </a:rPr>
              <a:t>到呼吸、吞嚥困難</a:t>
            </a:r>
            <a:r>
              <a:rPr lang="en-US" altLang="zh-TW" sz="20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000" u="sng" dirty="0">
                <a:solidFill>
                  <a:srgbClr val="FF00FF"/>
                </a:solidFill>
              </a:rPr>
              <a:t>甚至嚴重到意識喪失、休克、死亡</a:t>
            </a:r>
            <a:r>
              <a:rPr lang="zh-TW" altLang="en-US" sz="2000" dirty="0">
                <a:solidFill>
                  <a:srgbClr val="FF00FF"/>
                </a:solidFill>
              </a:rPr>
              <a:t>都有可能。</a:t>
            </a:r>
            <a:endParaRPr lang="zh-TW" altLang="en-US" sz="20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87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054" y="1114996"/>
            <a:ext cx="9350574" cy="41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5076354" y="1237630"/>
            <a:ext cx="22320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這個好好玩，我要拍回去給同學看。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308850" y="1918667"/>
            <a:ext cx="1871662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20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也幫我拍那個！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750" y="1773238"/>
            <a:ext cx="33115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3200" spc="-300" dirty="0">
                <a:latin typeface="標楷體" pitchFamily="65" charset="-120"/>
                <a:ea typeface="標楷體" panose="03000509000000000000" pitchFamily="65" charset="-120"/>
              </a:rPr>
              <a:t>我覺得這樣的行為</a:t>
            </a:r>
            <a:endParaRPr lang="en-US" altLang="zh-TW" sz="320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lang="en-US" altLang="zh-TW" sz="320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r>
              <a:rPr lang="zh-TW" altLang="en-US" sz="3200" spc="-300" dirty="0">
                <a:latin typeface="標楷體" pitchFamily="65" charset="-120"/>
                <a:ea typeface="標楷體" panose="03000509000000000000" pitchFamily="65" charset="-120"/>
              </a:rPr>
              <a:t>因為：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39552" y="2274888"/>
            <a:ext cx="2160587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是錯誤的</a:t>
            </a:r>
            <a:endParaRPr lang="en-US" altLang="zh-TW" sz="3200" b="0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539750" y="3155950"/>
            <a:ext cx="345598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3300"/>
              </a:lnSpc>
            </a:pP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他們沒遵守請勿攝影的標示，主人可能會很生氣，因為不受尊重。</a:t>
            </a:r>
            <a:endParaRPr lang="en-US" altLang="zh-TW" sz="2600" dirty="0">
              <a:solidFill>
                <a:srgbClr val="FF0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5-2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安全的休閒活動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sz="2000" dirty="0">
                <a:solidFill>
                  <a:srgbClr val="33A39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683568" y="2780928"/>
            <a:ext cx="2880320" cy="0"/>
          </a:xfrm>
          <a:prstGeom prst="line">
            <a:avLst/>
          </a:prstGeom>
          <a:ln w="19050">
            <a:solidFill>
              <a:srgbClr val="B98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83568" y="3645024"/>
            <a:ext cx="2880320" cy="0"/>
          </a:xfrm>
          <a:prstGeom prst="line">
            <a:avLst/>
          </a:prstGeom>
          <a:ln w="19050">
            <a:solidFill>
              <a:srgbClr val="B98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83568" y="4013097"/>
            <a:ext cx="2880320" cy="0"/>
          </a:xfrm>
          <a:prstGeom prst="line">
            <a:avLst/>
          </a:prstGeom>
          <a:ln w="19050">
            <a:solidFill>
              <a:srgbClr val="B98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683568" y="4437112"/>
            <a:ext cx="2880320" cy="0"/>
          </a:xfrm>
          <a:prstGeom prst="line">
            <a:avLst/>
          </a:prstGeom>
          <a:ln w="19050">
            <a:solidFill>
              <a:srgbClr val="B98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658055" y="4924425"/>
            <a:ext cx="2880320" cy="0"/>
          </a:xfrm>
          <a:prstGeom prst="line">
            <a:avLst/>
          </a:prstGeom>
          <a:ln w="19050">
            <a:solidFill>
              <a:srgbClr val="B98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/>
          <p:cNvSpPr/>
          <p:nvPr/>
        </p:nvSpPr>
        <p:spPr>
          <a:xfrm>
            <a:off x="107950" y="1556792"/>
            <a:ext cx="307990" cy="288032"/>
          </a:xfrm>
          <a:prstGeom prst="ellipse">
            <a:avLst/>
          </a:prstGeom>
          <a:solidFill>
            <a:srgbClr val="5D4135"/>
          </a:solidFill>
          <a:ln>
            <a:solidFill>
              <a:srgbClr val="5D4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107950" y="1716832"/>
            <a:ext cx="63178" cy="80392"/>
          </a:xfrm>
          <a:prstGeom prst="ellipse">
            <a:avLst/>
          </a:prstGeom>
          <a:solidFill>
            <a:srgbClr val="5D4135"/>
          </a:solidFill>
          <a:ln>
            <a:solidFill>
              <a:srgbClr val="5D4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332358" y="1772816"/>
            <a:ext cx="63178" cy="48051"/>
          </a:xfrm>
          <a:prstGeom prst="ellipse">
            <a:avLst/>
          </a:prstGeom>
          <a:solidFill>
            <a:srgbClr val="5D4135"/>
          </a:solidFill>
          <a:ln>
            <a:solidFill>
              <a:srgbClr val="5D4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83D31"/>
              </a:clrFrom>
              <a:clrTo>
                <a:srgbClr val="583D3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2" y="1600958"/>
            <a:ext cx="188595" cy="2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626FE56-0415-43AB-9796-268BC1B9B056}"/>
              </a:ext>
            </a:extLst>
          </p:cNvPr>
          <p:cNvSpPr/>
          <p:nvPr/>
        </p:nvSpPr>
        <p:spPr>
          <a:xfrm>
            <a:off x="351608" y="5373216"/>
            <a:ext cx="8324847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參觀商店或博物館時，常可看見禁止攝影的標示，應注意這些規範以免侵害他人的權利。另外有些展覽品會因閃光燈而受到傷害</a:t>
            </a:r>
          </a:p>
        </p:txBody>
      </p:sp>
    </p:spTree>
    <p:extLst>
      <p:ext uri="{BB962C8B-B14F-4D97-AF65-F5344CB8AC3E}">
        <p14:creationId xmlns:p14="http://schemas.microsoft.com/office/powerpoint/2010/main" val="18561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6486525" y="1166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9"/>
          <p:cNvSpPr txBox="1">
            <a:spLocks noChangeArrowheads="1"/>
          </p:cNvSpPr>
          <p:nvPr/>
        </p:nvSpPr>
        <p:spPr bwMode="auto">
          <a:xfrm>
            <a:off x="971600" y="2303463"/>
            <a:ext cx="73360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身為家鄉一分子，我可以透過實際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觀察、資料蒐集、調查訪問等方式，主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動關心家鄉環境問題。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413000" y="796925"/>
            <a:ext cx="55707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grpSp>
        <p:nvGrpSpPr>
          <p:cNvPr id="5" name="群組 5"/>
          <p:cNvGrpSpPr>
            <a:grpSpLocks/>
          </p:cNvGrpSpPr>
          <p:nvPr/>
        </p:nvGrpSpPr>
        <p:grpSpPr bwMode="auto">
          <a:xfrm>
            <a:off x="2530475" y="892175"/>
            <a:ext cx="5353893" cy="865188"/>
            <a:chOff x="2545663" y="907189"/>
            <a:chExt cx="2166938" cy="865627"/>
          </a:xfrm>
        </p:grpSpPr>
        <p:cxnSp>
          <p:nvCxnSpPr>
            <p:cNvPr id="6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rgbClr val="9D87B7"/>
              </a:solidFill>
              <a:round/>
              <a:headEnd/>
              <a:tailEnd/>
            </a:ln>
          </p:spPr>
        </p:cxnSp>
        <p:cxnSp>
          <p:nvCxnSpPr>
            <p:cNvPr id="7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rgbClr val="9D87B7"/>
              </a:solidFill>
              <a:round/>
              <a:headEnd/>
              <a:tailEnd/>
            </a:ln>
          </p:spPr>
        </p:cxnSp>
      </p:grpSp>
      <p:pic>
        <p:nvPicPr>
          <p:cNvPr id="8194" name="Picture 2" descr="C:\Users\YamiMBP\Desktop\107社會4上習作\107社會4上習作-26\107社會4上習作-_0061_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57" y="390150"/>
            <a:ext cx="1712595" cy="1723644"/>
          </a:xfrm>
          <a:prstGeom prst="rect">
            <a:avLst/>
          </a:prstGeom>
          <a:noFill/>
        </p:spPr>
      </p:pic>
      <p:pic>
        <p:nvPicPr>
          <p:cNvPr id="10" name="圖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6638925" y="2690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286471E-EDB7-4C2A-ADC9-02CF6390B43C}"/>
              </a:ext>
            </a:extLst>
          </p:cNvPr>
          <p:cNvSpPr/>
          <p:nvPr/>
        </p:nvSpPr>
        <p:spPr>
          <a:xfrm>
            <a:off x="988289" y="4243435"/>
            <a:ext cx="3511704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也可以上網查資料喔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-171400"/>
            <a:ext cx="9144000" cy="7056388"/>
            <a:chOff x="0" y="-644385"/>
            <a:chExt cx="9144000" cy="752937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56" b="1"/>
            <a:stretch/>
          </p:blipFill>
          <p:spPr bwMode="auto">
            <a:xfrm>
              <a:off x="0" y="-644385"/>
              <a:ext cx="9144000" cy="248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6536"/>
              <a:ext cx="9144000" cy="5308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498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971600" y="1700808"/>
            <a:ext cx="3816424" cy="584775"/>
            <a:chOff x="1871700" y="3431370"/>
            <a:chExt cx="3816424" cy="584775"/>
          </a:xfrm>
        </p:grpSpPr>
        <p:sp>
          <p:nvSpPr>
            <p:cNvPr id="3" name="圓角矩形 2"/>
            <p:cNvSpPr/>
            <p:nvPr/>
          </p:nvSpPr>
          <p:spPr>
            <a:xfrm>
              <a:off x="2143043" y="3444344"/>
              <a:ext cx="3273738" cy="558827"/>
            </a:xfrm>
            <a:prstGeom prst="roundRect">
              <a:avLst>
                <a:gd name="adj" fmla="val 34700"/>
              </a:avLst>
            </a:prstGeom>
            <a:solidFill>
              <a:srgbClr val="517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871700" y="3431370"/>
              <a:ext cx="3816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觀察家鄉的問題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43" y="2682938"/>
            <a:ext cx="3194394" cy="31683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81" y="3162289"/>
            <a:ext cx="3169671" cy="31438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486525" y="1166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49A994B-13D6-4743-A43A-BF44504F939B}"/>
              </a:ext>
            </a:extLst>
          </p:cNvPr>
          <p:cNvSpPr/>
          <p:nvPr/>
        </p:nvSpPr>
        <p:spPr>
          <a:xfrm>
            <a:off x="971599" y="5833146"/>
            <a:ext cx="3465737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工廠、畜牧養殖、家庭排放廢水，造成河川汙染</a:t>
            </a:r>
            <a:endParaRPr lang="zh-TW" altLang="en-US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583082B-7D6D-4A1B-B13A-293E1C98F63D}"/>
              </a:ext>
            </a:extLst>
          </p:cNvPr>
          <p:cNvSpPr/>
          <p:nvPr/>
        </p:nvSpPr>
        <p:spPr>
          <a:xfrm>
            <a:off x="4536863" y="2306557"/>
            <a:ext cx="3465737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工廠、畜牧養殖排放廢水、亂丟垃圾，造成海洋汙染</a:t>
            </a:r>
            <a:endParaRPr lang="zh-TW" altLang="en-US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6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07" y="820335"/>
            <a:ext cx="2903685" cy="28206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07" y="503524"/>
            <a:ext cx="2863818" cy="28206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06" y="3848743"/>
            <a:ext cx="2903685" cy="28206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07" y="3640952"/>
            <a:ext cx="2903685" cy="28206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E0AA25-0921-4C3A-92CB-B71351249650}"/>
              </a:ext>
            </a:extLst>
          </p:cNvPr>
          <p:cNvSpPr/>
          <p:nvPr/>
        </p:nvSpPr>
        <p:spPr>
          <a:xfrm>
            <a:off x="179513" y="902315"/>
            <a:ext cx="1512168" cy="2308324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在農地傾倒、掩埋有毒或廢棄物，造成土地汙染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473215-BA50-4937-AF2B-E51817CB23EE}"/>
              </a:ext>
            </a:extLst>
          </p:cNvPr>
          <p:cNvSpPr/>
          <p:nvPr/>
        </p:nvSpPr>
        <p:spPr>
          <a:xfrm>
            <a:off x="8060525" y="256580"/>
            <a:ext cx="1119986" cy="2677656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汽機車、工地、工廠、演唱會、不恰當時間唱歌等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5E5FA0-1C78-45BD-AEF1-07A7481CFC03}"/>
              </a:ext>
            </a:extLst>
          </p:cNvPr>
          <p:cNvSpPr/>
          <p:nvPr/>
        </p:nvSpPr>
        <p:spPr>
          <a:xfrm>
            <a:off x="107504" y="4145012"/>
            <a:ext cx="1512168" cy="1938992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工廠、汽機車排放的廢氣造成空氣汙染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03DFA13-82BD-4DF7-B7C8-9792B93838F3}"/>
              </a:ext>
            </a:extLst>
          </p:cNvPr>
          <p:cNvSpPr/>
          <p:nvPr/>
        </p:nvSpPr>
        <p:spPr>
          <a:xfrm>
            <a:off x="8028384" y="3919696"/>
            <a:ext cx="1119986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養殖業、農田灌溉等</a:t>
            </a:r>
          </a:p>
        </p:txBody>
      </p:sp>
    </p:spTree>
    <p:extLst>
      <p:ext uri="{BB962C8B-B14F-4D97-AF65-F5344CB8AC3E}">
        <p14:creationId xmlns:p14="http://schemas.microsoft.com/office/powerpoint/2010/main" val="19587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7384"/>
            <a:ext cx="9252520" cy="6885384"/>
          </a:xfrm>
          <a:prstGeom prst="rect">
            <a:avLst/>
          </a:prstGeom>
          <a:gradFill flip="none" rotWithShape="1">
            <a:gsLst>
              <a:gs pos="0">
                <a:srgbClr val="FDE8C1"/>
              </a:gs>
              <a:gs pos="66000">
                <a:schemeClr val="bg1"/>
              </a:gs>
              <a:gs pos="37000">
                <a:schemeClr val="bg1"/>
              </a:gs>
              <a:gs pos="100000">
                <a:srgbClr val="D2EF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6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pic>
        <p:nvPicPr>
          <p:cNvPr id="12" name="圖片 2"/>
          <p:cNvPicPr>
            <a:picLocks noChangeAspect="1"/>
          </p:cNvPicPr>
          <p:nvPr/>
        </p:nvPicPr>
        <p:blipFill>
          <a:blip r:embed="rId3"/>
          <a:srcRect l="4829"/>
          <a:stretch>
            <a:fillRect/>
          </a:stretch>
        </p:blipFill>
        <p:spPr bwMode="auto">
          <a:xfrm>
            <a:off x="0" y="2600607"/>
            <a:ext cx="9515272" cy="428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32" y="1484784"/>
            <a:ext cx="3168011" cy="31421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273123"/>
            <a:ext cx="3168011" cy="31421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43" y="3573015"/>
            <a:ext cx="3168011" cy="31421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D662F53-C127-435A-BEF8-8A502F2DF67B}"/>
              </a:ext>
            </a:extLst>
          </p:cNvPr>
          <p:cNvSpPr/>
          <p:nvPr/>
        </p:nvSpPr>
        <p:spPr>
          <a:xfrm>
            <a:off x="176760" y="716226"/>
            <a:ext cx="4449500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例如：打鐵、宋江陣、皮影戲等傳統技藝沒有年輕人傳承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8DCDE60-D209-4AE3-9DB2-475B0059EC06}"/>
              </a:ext>
            </a:extLst>
          </p:cNvPr>
          <p:cNvSpPr/>
          <p:nvPr/>
        </p:nvSpPr>
        <p:spPr>
          <a:xfrm>
            <a:off x="7972648" y="581218"/>
            <a:ext cx="1171351" cy="1938992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以山坡地為主，較容易發生問題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394A12C-F73B-4DD8-AA62-F63313EAE4E7}"/>
              </a:ext>
            </a:extLst>
          </p:cNvPr>
          <p:cNvSpPr/>
          <p:nvPr/>
        </p:nvSpPr>
        <p:spPr>
          <a:xfrm>
            <a:off x="8028384" y="3501008"/>
            <a:ext cx="1119986" cy="2677656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塞車問題最為嚴重，衍生空氣、噪音等問題</a:t>
            </a:r>
          </a:p>
        </p:txBody>
      </p:sp>
    </p:spTree>
    <p:extLst>
      <p:ext uri="{BB962C8B-B14F-4D97-AF65-F5344CB8AC3E}">
        <p14:creationId xmlns:p14="http://schemas.microsoft.com/office/powerpoint/2010/main" val="32050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1556792"/>
          </a:xfrm>
          <a:prstGeom prst="rect">
            <a:avLst/>
          </a:prstGeom>
          <a:solidFill>
            <a:srgbClr val="BC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486525" y="1166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440" y="2060848"/>
            <a:ext cx="7874000" cy="425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1116236" y="2124145"/>
            <a:ext cx="10795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71129" y="2761764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家鄉問題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98425" y="3440901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嚴重指數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71129" y="4149080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問題描述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915221" y="2761764"/>
            <a:ext cx="17287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土石流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139952" y="3266981"/>
            <a:ext cx="4320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（著色愈多，表示問題愈  </a:t>
            </a:r>
            <a:endParaRPr lang="en-US" altLang="zh-TW" sz="2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嚴重）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2843809" y="4204245"/>
            <a:ext cx="55446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TW" altLang="en-US" sz="2800" spc="-3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家鄉很多山坡地，因為沒有做好水土保持，下大雨的時候經常會發生土石流，造成居民很大的損失。</a:t>
            </a:r>
          </a:p>
        </p:txBody>
      </p:sp>
      <p:sp>
        <p:nvSpPr>
          <p:cNvPr id="38" name="圓角矩形 37"/>
          <p:cNvSpPr/>
          <p:nvPr/>
        </p:nvSpPr>
        <p:spPr>
          <a:xfrm>
            <a:off x="4489673" y="792091"/>
            <a:ext cx="3509292" cy="9087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971600" y="967448"/>
            <a:ext cx="4030502" cy="584777"/>
            <a:chOff x="248592" y="5949278"/>
            <a:chExt cx="4248472" cy="584777"/>
          </a:xfrm>
          <a:solidFill>
            <a:srgbClr val="92D050"/>
          </a:solidFill>
        </p:grpSpPr>
        <p:sp>
          <p:nvSpPr>
            <p:cNvPr id="40" name="圓角矩形 39"/>
            <p:cNvSpPr/>
            <p:nvPr/>
          </p:nvSpPr>
          <p:spPr bwMode="auto">
            <a:xfrm>
              <a:off x="248592" y="5949278"/>
              <a:ext cx="4248472" cy="578715"/>
            </a:xfrm>
            <a:prstGeom prst="roundRect">
              <a:avLst/>
            </a:prstGeom>
            <a:solidFill>
              <a:srgbClr val="C4A4CD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zh-TW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87338" y="5949280"/>
              <a:ext cx="4170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可點擊按鈕回顧圖片</a:t>
              </a:r>
            </a:p>
          </p:txBody>
        </p:sp>
      </p:grpSp>
      <p:sp>
        <p:nvSpPr>
          <p:cNvPr id="42" name="橢圓 41"/>
          <p:cNvSpPr/>
          <p:nvPr/>
        </p:nvSpPr>
        <p:spPr>
          <a:xfrm>
            <a:off x="5141431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hlinkClick r:id="rId4" action="ppaction://hlinksldjump"/>
          </p:cNvPr>
          <p:cNvSpPr txBox="1"/>
          <p:nvPr/>
        </p:nvSpPr>
        <p:spPr>
          <a:xfrm>
            <a:off x="5105427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6109853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hlinkClick r:id="rId5" action="ppaction://hlinksldjump"/>
          </p:cNvPr>
          <p:cNvSpPr txBox="1"/>
          <p:nvPr/>
        </p:nvSpPr>
        <p:spPr>
          <a:xfrm>
            <a:off x="6073849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橢圓 45"/>
          <p:cNvSpPr/>
          <p:nvPr/>
        </p:nvSpPr>
        <p:spPr>
          <a:xfrm>
            <a:off x="7110325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hlinkClick r:id="rId6" action="ppaction://hlinksldjump"/>
          </p:cNvPr>
          <p:cNvSpPr txBox="1"/>
          <p:nvPr/>
        </p:nvSpPr>
        <p:spPr>
          <a:xfrm>
            <a:off x="7074321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0027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148730"/>
            <a:ext cx="7776864" cy="411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1"/>
            <a:ext cx="9144000" cy="1556792"/>
          </a:xfrm>
          <a:prstGeom prst="rect">
            <a:avLst/>
          </a:prstGeom>
          <a:solidFill>
            <a:srgbClr val="BC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486525" y="1166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71129" y="2761764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家鄉問題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84777" y="3427253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嚴重指數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71129" y="4149080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問題描述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915221" y="2761764"/>
            <a:ext cx="17287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噪音汙染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139952" y="3266981"/>
            <a:ext cx="4320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（著色愈多，表示問題愈  </a:t>
            </a:r>
            <a:endParaRPr lang="en-US" altLang="zh-TW" sz="2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嚴重）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915220" y="4221088"/>
            <a:ext cx="5257179" cy="17137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2915818" y="4149080"/>
            <a:ext cx="53285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樓上鄰居很喜歡唱卡拉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，常常可以聽到他們唱歌的聲音。他們有時也會在晚上唱歌，妨礙大家睡覺。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4489673" y="792091"/>
            <a:ext cx="3509292" cy="9087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971600" y="967448"/>
            <a:ext cx="4030502" cy="584777"/>
            <a:chOff x="248592" y="5949278"/>
            <a:chExt cx="4248472" cy="584777"/>
          </a:xfrm>
          <a:solidFill>
            <a:srgbClr val="92D050"/>
          </a:solidFill>
        </p:grpSpPr>
        <p:sp>
          <p:nvSpPr>
            <p:cNvPr id="35" name="圓角矩形 34"/>
            <p:cNvSpPr/>
            <p:nvPr/>
          </p:nvSpPr>
          <p:spPr bwMode="auto">
            <a:xfrm>
              <a:off x="248592" y="5949278"/>
              <a:ext cx="4248472" cy="578715"/>
            </a:xfrm>
            <a:prstGeom prst="roundRect">
              <a:avLst/>
            </a:prstGeom>
            <a:solidFill>
              <a:srgbClr val="C4A4CD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zh-TW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287338" y="5949280"/>
              <a:ext cx="4170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可點擊按鈕回顧圖片</a:t>
              </a:r>
            </a:p>
          </p:txBody>
        </p:sp>
      </p:grpSp>
      <p:sp>
        <p:nvSpPr>
          <p:cNvPr id="37" name="橢圓 36"/>
          <p:cNvSpPr/>
          <p:nvPr/>
        </p:nvSpPr>
        <p:spPr>
          <a:xfrm>
            <a:off x="5141431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hlinkClick r:id="rId4" action="ppaction://hlinksldjump"/>
          </p:cNvPr>
          <p:cNvSpPr txBox="1"/>
          <p:nvPr/>
        </p:nvSpPr>
        <p:spPr>
          <a:xfrm>
            <a:off x="5105427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6109853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hlinkClick r:id="rId5" action="ppaction://hlinksldjump"/>
          </p:cNvPr>
          <p:cNvSpPr txBox="1"/>
          <p:nvPr/>
        </p:nvSpPr>
        <p:spPr>
          <a:xfrm>
            <a:off x="6073849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7110325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hlinkClick r:id="rId6" action="ppaction://hlinksldjump"/>
          </p:cNvPr>
          <p:cNvSpPr txBox="1"/>
          <p:nvPr/>
        </p:nvSpPr>
        <p:spPr>
          <a:xfrm>
            <a:off x="7074321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90714"/>
            <a:ext cx="14668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4034"/>
            <a:ext cx="389420" cy="42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92" y="3501008"/>
            <a:ext cx="389420" cy="42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389420" cy="429022"/>
          </a:xfrm>
          <a:prstGeom prst="rect">
            <a:avLst/>
          </a:prstGeom>
          <a:noFill/>
          <a:ln w="76200">
            <a:solidFill>
              <a:srgbClr val="E8F0B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3" y="4859381"/>
            <a:ext cx="1704152" cy="199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66104" y="700824"/>
            <a:ext cx="9210104" cy="6121643"/>
            <a:chOff x="-66104" y="736358"/>
            <a:chExt cx="9210104" cy="612164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81"/>
            <a:stretch/>
          </p:blipFill>
          <p:spPr bwMode="auto">
            <a:xfrm>
              <a:off x="-66104" y="736358"/>
              <a:ext cx="9210104" cy="414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89" b="43310"/>
            <a:stretch/>
          </p:blipFill>
          <p:spPr bwMode="auto">
            <a:xfrm>
              <a:off x="0" y="4509121"/>
              <a:ext cx="9144000" cy="234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3" name="矩形 2"/>
          <p:cNvSpPr/>
          <p:nvPr/>
        </p:nvSpPr>
        <p:spPr>
          <a:xfrm>
            <a:off x="611560" y="836712"/>
            <a:ext cx="8532440" cy="602128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74000">
                <a:srgbClr val="FEF7E1"/>
              </a:gs>
              <a:gs pos="100000">
                <a:srgbClr val="FACEE1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11634" y="1052736"/>
            <a:ext cx="8424862" cy="5176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40000" indent="-1440000" algn="l">
              <a:lnSpc>
                <a:spcPct val="150000"/>
              </a:lnSpc>
              <a:defRPr/>
            </a:pPr>
            <a:r>
              <a:rPr lang="en-US" altLang="zh-TW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從周遭的房屋來看，我發現</a:t>
            </a:r>
            <a:r>
              <a:rPr lang="en-US" altLang="zh-TW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□高樓大廈林立　　□很少看到高樓大廈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□其他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7088" indent="-827088">
              <a:lnSpc>
                <a:spcPct val="150000"/>
              </a:lnSpc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從商店來觀察，我發現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7088" indent="-827088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□小商店零散分布　□有商圈與百貨公司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7088" indent="-827088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□其他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lnSpc>
                <a:spcPct val="150000"/>
              </a:lnSpc>
            </a:pP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413979" y="3212976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413979" y="5445224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4716016" y="1988840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043608" y="4217021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1183D41-2561-47B4-AF5B-AC7B5898C97F}"/>
              </a:ext>
            </a:extLst>
          </p:cNvPr>
          <p:cNvSpPr/>
          <p:nvPr/>
        </p:nvSpPr>
        <p:spPr>
          <a:xfrm>
            <a:off x="2466929" y="2751311"/>
            <a:ext cx="6209527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介於都市和鄉村～高樓大廈及一般房屋都有</a:t>
            </a:r>
            <a:endParaRPr lang="en-US" altLang="zh-TW" sz="2400" dirty="0">
              <a:solidFill>
                <a:srgbClr val="FF00FF"/>
              </a:solidFill>
              <a:latin typeface="+mj-ea"/>
              <a:ea typeface="+mj-ea"/>
            </a:endParaRPr>
          </a:p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很鄉村的地方沒有高樓大廈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AD47ED-DAED-4455-B7C8-3FAF2D976833}"/>
              </a:ext>
            </a:extLst>
          </p:cNvPr>
          <p:cNvSpPr/>
          <p:nvPr/>
        </p:nvSpPr>
        <p:spPr>
          <a:xfrm>
            <a:off x="2411760" y="5013176"/>
            <a:ext cx="6209527" cy="830997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介於都市和鄉村～商圈、百貨公司、小商店都有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140C64-4926-4F0A-A2DF-4CCBC2AF137E}"/>
              </a:ext>
            </a:extLst>
          </p:cNvPr>
          <p:cNvSpPr/>
          <p:nvPr/>
        </p:nvSpPr>
        <p:spPr>
          <a:xfrm>
            <a:off x="3851919" y="1916832"/>
            <a:ext cx="864097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都市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27F0020-9A96-45B6-835B-CAD526155439}"/>
              </a:ext>
            </a:extLst>
          </p:cNvPr>
          <p:cNvSpPr/>
          <p:nvPr/>
        </p:nvSpPr>
        <p:spPr>
          <a:xfrm>
            <a:off x="7740351" y="3861048"/>
            <a:ext cx="864097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都市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1F20D4E-23BF-4482-A600-247FEE9F43C5}"/>
              </a:ext>
            </a:extLst>
          </p:cNvPr>
          <p:cNvSpPr/>
          <p:nvPr/>
        </p:nvSpPr>
        <p:spPr>
          <a:xfrm>
            <a:off x="272728" y="4174043"/>
            <a:ext cx="864097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鄉村</a:t>
            </a:r>
          </a:p>
        </p:txBody>
      </p:sp>
    </p:spTree>
    <p:extLst>
      <p:ext uri="{BB962C8B-B14F-4D97-AF65-F5344CB8AC3E}">
        <p14:creationId xmlns:p14="http://schemas.microsoft.com/office/powerpoint/2010/main" val="26319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148730"/>
            <a:ext cx="7776864" cy="411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1"/>
            <a:ext cx="9144000" cy="1556792"/>
          </a:xfrm>
          <a:prstGeom prst="rect">
            <a:avLst/>
          </a:prstGeom>
          <a:solidFill>
            <a:srgbClr val="BC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2562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關心家鄉的問題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486525" y="116632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71129" y="2761764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家鄉問題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84777" y="3427253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嚴重指數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71129" y="4149080"/>
            <a:ext cx="19446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問題描述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915221" y="2761764"/>
            <a:ext cx="17287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空氣汙染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139952" y="3266981"/>
            <a:ext cx="4320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（著色愈多，表示問題愈  </a:t>
            </a:r>
            <a:endParaRPr lang="en-US" altLang="zh-TW" sz="2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嚴重）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915220" y="4221088"/>
            <a:ext cx="5257179" cy="17137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2915818" y="4149080"/>
            <a:ext cx="53285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學校旁邊的馬路，常常有很多車子經過，空氣很糟、聞起來不舒服。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4489673" y="792091"/>
            <a:ext cx="3509292" cy="9087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971600" y="967448"/>
            <a:ext cx="4030502" cy="584777"/>
            <a:chOff x="248592" y="5949278"/>
            <a:chExt cx="4248472" cy="584777"/>
          </a:xfrm>
          <a:solidFill>
            <a:srgbClr val="92D050"/>
          </a:solidFill>
        </p:grpSpPr>
        <p:sp>
          <p:nvSpPr>
            <p:cNvPr id="35" name="圓角矩形 34"/>
            <p:cNvSpPr/>
            <p:nvPr/>
          </p:nvSpPr>
          <p:spPr bwMode="auto">
            <a:xfrm>
              <a:off x="248592" y="5949278"/>
              <a:ext cx="4248472" cy="578715"/>
            </a:xfrm>
            <a:prstGeom prst="roundRect">
              <a:avLst/>
            </a:prstGeom>
            <a:solidFill>
              <a:srgbClr val="C4A4CD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zh-TW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287338" y="5949280"/>
              <a:ext cx="4170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可點擊按鈕回顧圖片</a:t>
              </a:r>
            </a:p>
          </p:txBody>
        </p:sp>
      </p:grpSp>
      <p:sp>
        <p:nvSpPr>
          <p:cNvPr id="37" name="橢圓 36"/>
          <p:cNvSpPr/>
          <p:nvPr/>
        </p:nvSpPr>
        <p:spPr>
          <a:xfrm>
            <a:off x="5141431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hlinkClick r:id="rId4" action="ppaction://hlinksldjump"/>
          </p:cNvPr>
          <p:cNvSpPr txBox="1"/>
          <p:nvPr/>
        </p:nvSpPr>
        <p:spPr>
          <a:xfrm>
            <a:off x="5105427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6109853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hlinkClick r:id="rId5" action="ppaction://hlinksldjump"/>
          </p:cNvPr>
          <p:cNvSpPr txBox="1"/>
          <p:nvPr/>
        </p:nvSpPr>
        <p:spPr>
          <a:xfrm>
            <a:off x="6073849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7110325" y="886409"/>
            <a:ext cx="720080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hlinkClick r:id="rId6" action="ppaction://hlinksldjump"/>
          </p:cNvPr>
          <p:cNvSpPr txBox="1"/>
          <p:nvPr/>
        </p:nvSpPr>
        <p:spPr>
          <a:xfrm>
            <a:off x="7074321" y="9540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90714"/>
            <a:ext cx="14668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4034"/>
            <a:ext cx="389420" cy="42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92" y="3501008"/>
            <a:ext cx="389420" cy="42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389420" cy="429022"/>
          </a:xfrm>
          <a:prstGeom prst="rect">
            <a:avLst/>
          </a:prstGeom>
          <a:noFill/>
          <a:ln w="76200">
            <a:solidFill>
              <a:srgbClr val="E8F0B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3" y="4859381"/>
            <a:ext cx="1704152" cy="199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D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413000" y="796925"/>
            <a:ext cx="63401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歡迎來到我的家鄉</a:t>
            </a:r>
          </a:p>
        </p:txBody>
      </p:sp>
      <p:grpSp>
        <p:nvGrpSpPr>
          <p:cNvPr id="5" name="群組 5"/>
          <p:cNvGrpSpPr>
            <a:grpSpLocks/>
          </p:cNvGrpSpPr>
          <p:nvPr/>
        </p:nvGrpSpPr>
        <p:grpSpPr bwMode="auto">
          <a:xfrm>
            <a:off x="2530475" y="892175"/>
            <a:ext cx="6001965" cy="865188"/>
            <a:chOff x="2545663" y="907189"/>
            <a:chExt cx="2166938" cy="865627"/>
          </a:xfrm>
        </p:grpSpPr>
        <p:cxnSp>
          <p:nvCxnSpPr>
            <p:cNvPr id="6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rgbClr val="9D87B7"/>
              </a:solidFill>
              <a:round/>
              <a:headEnd/>
              <a:tailEnd/>
            </a:ln>
          </p:spPr>
        </p:cxnSp>
        <p:cxnSp>
          <p:nvCxnSpPr>
            <p:cNvPr id="7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rgbClr val="9D87B7"/>
              </a:solidFill>
              <a:round/>
              <a:headEnd/>
              <a:tailEnd/>
            </a:ln>
          </p:spPr>
        </p:cxnSp>
      </p:grpSp>
      <p:sp>
        <p:nvSpPr>
          <p:cNvPr id="8" name="文字方塊 9"/>
          <p:cNvSpPr txBox="1">
            <a:spLocks noChangeArrowheads="1"/>
          </p:cNvSpPr>
          <p:nvPr/>
        </p:nvSpPr>
        <p:spPr bwMode="auto">
          <a:xfrm>
            <a:off x="647700" y="2303463"/>
            <a:ext cx="80295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我的家鄉有以下值得探訪的景點、別具特色的傳統文化及各式各樣的名產、小吃，歡迎大家來拜訪。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5362" name="Picture 2" descr="C:\Users\YamiMBP\Desktop\107社會4上習作\107社會4上習作-28\107社會4上習作-_0033_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157" y="390150"/>
            <a:ext cx="1712595" cy="1723644"/>
          </a:xfrm>
          <a:prstGeom prst="rect">
            <a:avLst/>
          </a:prstGeom>
          <a:noFill/>
        </p:spPr>
      </p:pic>
      <p:pic>
        <p:nvPicPr>
          <p:cNvPr id="10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027DB1C-2B47-4D63-9D3B-CA41619A262D}"/>
              </a:ext>
            </a:extLst>
          </p:cNvPr>
          <p:cNvSpPr/>
          <p:nvPr/>
        </p:nvSpPr>
        <p:spPr>
          <a:xfrm>
            <a:off x="1043609" y="4005064"/>
            <a:ext cx="7479190" cy="1938992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n-ea"/>
                <a:ea typeface="+mn-ea"/>
              </a:rPr>
              <a:t>可以請問家長或上網查詢，嘉義縣市查詢網站：</a:t>
            </a:r>
            <a:endParaRPr lang="en-US" altLang="zh-TW" sz="2400" dirty="0">
              <a:solidFill>
                <a:srgbClr val="FF00FF"/>
              </a:solidFill>
              <a:latin typeface="+mn-ea"/>
              <a:ea typeface="+mn-ea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+mn-ea"/>
                <a:ea typeface="+mn-ea"/>
              </a:rPr>
              <a:t>嘉義縣文化觀光局</a:t>
            </a:r>
            <a:endParaRPr lang="en-US" altLang="zh-TW" sz="2400" dirty="0">
              <a:solidFill>
                <a:srgbClr val="0000FF"/>
              </a:solidFill>
              <a:latin typeface="+mn-ea"/>
              <a:ea typeface="+mn-ea"/>
            </a:endParaRPr>
          </a:p>
          <a:p>
            <a:r>
              <a:rPr lang="en-US" altLang="zh-TW" sz="2400" dirty="0">
                <a:solidFill>
                  <a:srgbClr val="FF00FF"/>
                </a:solidFill>
                <a:latin typeface="+mn-ea"/>
                <a:ea typeface="+mn-ea"/>
                <a:hlinkClick r:id="rId4"/>
              </a:rPr>
              <a:t>https://www.tbocc.gov.tw/Default.aspx?lang=tw</a:t>
            </a:r>
            <a:endParaRPr lang="en-US" altLang="zh-TW" sz="2400" dirty="0">
              <a:solidFill>
                <a:srgbClr val="FF00FF"/>
              </a:solidFill>
              <a:latin typeface="+mn-ea"/>
              <a:ea typeface="+mn-ea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+mn-ea"/>
                <a:ea typeface="+mn-ea"/>
              </a:rPr>
              <a:t>嘉義</a:t>
            </a:r>
            <a:r>
              <a:rPr lang="en-US" altLang="zh-TW" sz="2400" dirty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zh-TW" altLang="en-US" sz="2400" dirty="0">
                <a:solidFill>
                  <a:srgbClr val="0000FF"/>
                </a:solidFill>
                <a:latin typeface="+mn-ea"/>
                <a:ea typeface="+mn-ea"/>
              </a:rPr>
              <a:t>市</a:t>
            </a:r>
            <a:r>
              <a:rPr lang="en-US" altLang="zh-TW" sz="2400" dirty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r>
              <a:rPr lang="zh-TW" altLang="en-US" sz="2400" dirty="0">
                <a:solidFill>
                  <a:srgbClr val="0000FF"/>
                </a:solidFill>
                <a:latin typeface="+mn-ea"/>
                <a:ea typeface="+mn-ea"/>
              </a:rPr>
              <a:t>觀光旅遊網</a:t>
            </a:r>
            <a:endParaRPr lang="en-US" altLang="zh-TW" sz="2400" dirty="0">
              <a:solidFill>
                <a:srgbClr val="0000FF"/>
              </a:solidFill>
              <a:latin typeface="+mn-ea"/>
              <a:ea typeface="+mn-ea"/>
            </a:endParaRPr>
          </a:p>
          <a:p>
            <a:r>
              <a:rPr lang="en-US" altLang="zh-TW" sz="2400" dirty="0">
                <a:solidFill>
                  <a:srgbClr val="FF00FF"/>
                </a:solidFill>
                <a:latin typeface="+mn-ea"/>
                <a:ea typeface="+mn-ea"/>
                <a:hlinkClick r:id="rId5"/>
              </a:rPr>
              <a:t>https://travel.chiayi.gov.tw/</a:t>
            </a:r>
            <a:r>
              <a:rPr lang="zh-TW" altLang="en-US" sz="2400" dirty="0">
                <a:solidFill>
                  <a:srgbClr val="FF00FF"/>
                </a:solidFill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6000">
                <a:srgbClr val="DDF0FA"/>
              </a:gs>
              <a:gs pos="0">
                <a:srgbClr val="DDF0FA"/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15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歡迎來到我的家鄉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35496" y="2396646"/>
            <a:ext cx="6665436" cy="4344722"/>
            <a:chOff x="1" y="2276872"/>
            <a:chExt cx="6665436" cy="43447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矩形 25"/>
            <p:cNvSpPr/>
            <p:nvPr/>
          </p:nvSpPr>
          <p:spPr bwMode="auto">
            <a:xfrm rot="20439183">
              <a:off x="3445457" y="2755297"/>
              <a:ext cx="3219980" cy="10696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 algn="l">
                <a:defRPr/>
              </a:pPr>
              <a:endParaRPr lang="zh-TW" altLang="en-US" sz="3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橢圓 26"/>
            <p:cNvSpPr/>
            <p:nvPr/>
          </p:nvSpPr>
          <p:spPr bwMode="auto">
            <a:xfrm>
              <a:off x="1" y="2276872"/>
              <a:ext cx="4740257" cy="4344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l">
                <a:defRPr/>
              </a:pPr>
              <a:endParaRPr lang="zh-TW" altLang="en-US" sz="3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圖片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13" y="2037057"/>
            <a:ext cx="47037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圖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543768"/>
            <a:ext cx="3497262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文字方塊 29"/>
          <p:cNvSpPr txBox="1"/>
          <p:nvPr/>
        </p:nvSpPr>
        <p:spPr>
          <a:xfrm>
            <a:off x="1873796" y="2049757"/>
            <a:ext cx="1079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5693196" y="2135758"/>
            <a:ext cx="31111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歡迎來到我的家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鄉</a:t>
            </a:r>
            <a:r>
              <a:rPr lang="en-US" altLang="zh-TW" sz="3200" u="sng" dirty="0">
                <a:solidFill>
                  <a:srgbClr val="B05800"/>
                </a:solidFill>
                <a:uFill>
                  <a:solidFill>
                    <a:schemeClr val="accent5"/>
                  </a:solidFill>
                </a:uFill>
                <a:latin typeface="標楷體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縣、市</a:t>
            </a:r>
          </a:p>
        </p:txBody>
      </p:sp>
      <p:pic>
        <p:nvPicPr>
          <p:cNvPr id="32" name="圖片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2563" y="3783856"/>
            <a:ext cx="24066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文字方塊 32"/>
          <p:cNvSpPr txBox="1"/>
          <p:nvPr/>
        </p:nvSpPr>
        <p:spPr>
          <a:xfrm>
            <a:off x="750193" y="2684757"/>
            <a:ext cx="3281362" cy="604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家鄉環保工具：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91468" y="3764257"/>
            <a:ext cx="34559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推薦內容：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213400" y="2636912"/>
            <a:ext cx="1192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EC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</a:t>
            </a:r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V="1">
            <a:off x="791468" y="3692819"/>
            <a:ext cx="3024187" cy="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zh-TW" altLang="en-US" sz="3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橢圓 37"/>
          <p:cNvSpPr/>
          <p:nvPr/>
        </p:nvSpPr>
        <p:spPr bwMode="auto">
          <a:xfrm>
            <a:off x="8100392" y="2636912"/>
            <a:ext cx="679450" cy="561975"/>
          </a:xfrm>
          <a:prstGeom prst="ellipse">
            <a:avLst/>
          </a:prstGeom>
          <a:noFill/>
          <a:ln w="57150" cap="flat" cmpd="sng" algn="ctr">
            <a:solidFill>
              <a:srgbClr val="EC008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zh-TW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791468" y="3118144"/>
            <a:ext cx="30241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公共腳踏車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612205" y="4256559"/>
            <a:ext cx="3887787" cy="1836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ts val="3400"/>
              </a:lnSpc>
              <a:defRPr/>
            </a:pPr>
            <a:r>
              <a:rPr lang="zh-TW" altLang="en-US" sz="3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家鄉提供民眾可以租用的公共腳踏車，讓大家能騎車參訪各個景 </a:t>
            </a:r>
            <a:endParaRPr lang="en-US" altLang="zh-TW" sz="32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400"/>
              </a:lnSpc>
              <a:defRPr/>
            </a:pPr>
            <a:r>
              <a:rPr lang="en-US" altLang="zh-TW" sz="3200" spc="-300" dirty="0">
                <a:latin typeface="標楷體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0" spc="-300" dirty="0">
                <a:latin typeface="標楷體" pitchFamily="65" charset="-120"/>
                <a:ea typeface="標楷體" panose="03000509000000000000" pitchFamily="65" charset="-120"/>
              </a:rPr>
              <a:t>點，又能運動健身。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884">
            <a:off x="4607791" y="3050992"/>
            <a:ext cx="886337" cy="6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109AA3A-ED5D-42A6-8DF1-28C7AD7B98C9}"/>
              </a:ext>
            </a:extLst>
          </p:cNvPr>
          <p:cNvSpPr/>
          <p:nvPr/>
        </p:nvSpPr>
        <p:spPr>
          <a:xfrm>
            <a:off x="6334278" y="2684757"/>
            <a:ext cx="1020646" cy="5141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38B72B-4A5A-4A97-ACE5-9BF0171664E8}"/>
              </a:ext>
            </a:extLst>
          </p:cNvPr>
          <p:cNvSpPr/>
          <p:nvPr/>
        </p:nvSpPr>
        <p:spPr>
          <a:xfrm>
            <a:off x="3305986" y="1600406"/>
            <a:ext cx="2590770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以現在的居住地或住最久的縣市為主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8000">
                <a:srgbClr val="DDF0FA"/>
              </a:gs>
              <a:gs pos="0">
                <a:srgbClr val="DDF0FA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 bwMode="auto">
          <a:xfrm rot="979383">
            <a:off x="2128221" y="2234384"/>
            <a:ext cx="3219980" cy="11206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TW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9" y="3218259"/>
            <a:ext cx="9165979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827584" y="6021288"/>
            <a:ext cx="432048" cy="432048"/>
          </a:xfrm>
          <a:prstGeom prst="ellipse">
            <a:avLst/>
          </a:prstGeom>
          <a:solidFill>
            <a:srgbClr val="82C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1483097"/>
            <a:ext cx="5376646" cy="489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圖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433834"/>
            <a:ext cx="26225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字方塊 35"/>
          <p:cNvSpPr txBox="1"/>
          <p:nvPr/>
        </p:nvSpPr>
        <p:spPr>
          <a:xfrm>
            <a:off x="4638749" y="3829546"/>
            <a:ext cx="3749675" cy="2478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hangingPunct="0">
              <a:lnSpc>
                <a:spcPts val="3100"/>
              </a:lnSpc>
              <a:defRPr/>
            </a:pPr>
            <a:r>
              <a:rPr lang="zh-TW" altLang="en-US" sz="32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如果你喜歡風景優美的地方，推薦你一定要來這裡散步，讓你可以放鬆身心，享受大自然的清新。</a:t>
            </a:r>
          </a:p>
          <a:p>
            <a:pPr algn="l" hangingPunct="0">
              <a:lnSpc>
                <a:spcPts val="3100"/>
              </a:lnSpc>
              <a:defRPr/>
            </a:pPr>
            <a:endParaRPr lang="zh-TW" altLang="en-US" sz="3200" b="0" spc="-300" dirty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4710113" y="3254201"/>
            <a:ext cx="3678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推薦內容：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4819650" y="1887364"/>
            <a:ext cx="3281363" cy="604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家鄉自然之美：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 flipV="1">
            <a:off x="4787900" y="3065289"/>
            <a:ext cx="3317875" cy="1587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3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4819650" y="2482498"/>
            <a:ext cx="32813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EC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十分瀑布</a:t>
            </a:r>
          </a:p>
        </p:txBody>
      </p:sp>
      <p:sp>
        <p:nvSpPr>
          <p:cNvPr id="45" name="矩形 6"/>
          <p:cNvSpPr>
            <a:spLocks noChangeArrowheads="1"/>
          </p:cNvSpPr>
          <p:nvPr/>
        </p:nvSpPr>
        <p:spPr bwMode="auto">
          <a:xfrm>
            <a:off x="509266" y="1573659"/>
            <a:ext cx="2016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歡迎來到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我的家鄉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1" b="96939" l="4523" r="9296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88582" y="3068960"/>
            <a:ext cx="165928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歡迎來到我的家鄉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1" b="100000" l="4902" r="94118">
                        <a14:foregroundMark x1="21569" y1="26596" x2="21569" y2="26596"/>
                        <a14:foregroundMark x1="21569" y1="34043" x2="21569" y2="34043"/>
                        <a14:foregroundMark x1="26471" y1="30851" x2="26471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8" y="3634669"/>
            <a:ext cx="901190" cy="83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9000" l="1010" r="95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37247"/>
            <a:ext cx="864096" cy="87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/>
          <a:stretch/>
        </p:blipFill>
        <p:spPr bwMode="auto">
          <a:xfrm rot="16466851">
            <a:off x="2959892" y="2242354"/>
            <a:ext cx="916605" cy="8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2055F5F-053E-4B80-9C91-4B772A7CF1F8}"/>
              </a:ext>
            </a:extLst>
          </p:cNvPr>
          <p:cNvSpPr/>
          <p:nvPr/>
        </p:nvSpPr>
        <p:spPr>
          <a:xfrm>
            <a:off x="4252946" y="636544"/>
            <a:ext cx="4567525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阿里山、隙頂二延平步道、梅山太平雲梯、瑞里雲潭瀑布</a:t>
            </a:r>
            <a:r>
              <a:rPr lang="en-US" altLang="zh-TW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等</a:t>
            </a:r>
            <a:endParaRPr lang="en-US" altLang="zh-TW" sz="2400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以有去過的地方優先寫</a:t>
            </a:r>
          </a:p>
        </p:txBody>
      </p:sp>
    </p:spTree>
    <p:extLst>
      <p:ext uri="{BB962C8B-B14F-4D97-AF65-F5344CB8AC3E}">
        <p14:creationId xmlns:p14="http://schemas.microsoft.com/office/powerpoint/2010/main" val="164879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6000">
                <a:srgbClr val="DDF0FA"/>
              </a:gs>
              <a:gs pos="0">
                <a:srgbClr val="DDF0FA"/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弧形 48"/>
          <p:cNvSpPr/>
          <p:nvPr/>
        </p:nvSpPr>
        <p:spPr bwMode="auto">
          <a:xfrm rot="10076618">
            <a:off x="1546225" y="176213"/>
            <a:ext cx="3560763" cy="2143125"/>
          </a:xfrm>
          <a:prstGeom prst="arc">
            <a:avLst>
              <a:gd name="adj1" fmla="val 13729832"/>
              <a:gd name="adj2" fmla="val 20448906"/>
            </a:avLst>
          </a:prstGeom>
          <a:noFill/>
          <a:ln w="647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TW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12419"/>
            <a:ext cx="5559643" cy="3720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歡迎來到我的家鄉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50" name="弧形 49"/>
          <p:cNvSpPr/>
          <p:nvPr/>
        </p:nvSpPr>
        <p:spPr bwMode="auto">
          <a:xfrm rot="13003340">
            <a:off x="1114425" y="1946275"/>
            <a:ext cx="3562350" cy="2143125"/>
          </a:xfrm>
          <a:prstGeom prst="arc">
            <a:avLst>
              <a:gd name="adj1" fmla="val 18289181"/>
              <a:gd name="adj2" fmla="val 20448906"/>
            </a:avLst>
          </a:prstGeom>
          <a:noFill/>
          <a:ln w="647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TW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" name="圖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563563"/>
            <a:ext cx="2039938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矩形 6"/>
          <p:cNvSpPr>
            <a:spLocks noChangeArrowheads="1"/>
          </p:cNvSpPr>
          <p:nvPr/>
        </p:nvSpPr>
        <p:spPr bwMode="auto">
          <a:xfrm>
            <a:off x="250825" y="1341438"/>
            <a:ext cx="20177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歡迎來到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我的家鄉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4499992" y="1826543"/>
            <a:ext cx="4248150" cy="1682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ts val="3100"/>
              </a:lnSpc>
              <a:defRPr/>
            </a:pPr>
            <a:r>
              <a:rPr lang="zh-TW" altLang="en-US" sz="2800" b="0" spc="-3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外出旅遊，很多人喜歡買名產、特產或紀念品送給親友，很推薦你買這個商品 </a:t>
            </a:r>
            <a:endParaRPr lang="en-US" altLang="zh-TW" sz="2800" b="0" spc="-30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100"/>
              </a:lnSpc>
              <a:defRPr/>
            </a:pPr>
            <a:r>
              <a:rPr lang="en-US" altLang="zh-TW" sz="2800" spc="-300" dirty="0">
                <a:latin typeface="標楷體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b="0" spc="-300" dirty="0">
                <a:latin typeface="標楷體" pitchFamily="65" charset="-120"/>
                <a:ea typeface="標楷體" panose="03000509000000000000" pitchFamily="65" charset="-120"/>
              </a:rPr>
              <a:t>與親友分享！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4777804" y="1340768"/>
            <a:ext cx="36782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推薦內容：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4891038" y="476672"/>
            <a:ext cx="3281362" cy="604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家鄉伴手禮：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4819029" y="908720"/>
            <a:ext cx="32813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EC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三峽金牛角</a:t>
            </a:r>
          </a:p>
        </p:txBody>
      </p:sp>
      <p:pic>
        <p:nvPicPr>
          <p:cNvPr id="59" name="圖片 7"/>
          <p:cNvPicPr>
            <a:picLocks noChangeAspect="1"/>
          </p:cNvPicPr>
          <p:nvPr/>
        </p:nvPicPr>
        <p:blipFill>
          <a:blip r:embed="rId4"/>
          <a:srcRect r="10515"/>
          <a:stretch>
            <a:fillRect/>
          </a:stretch>
        </p:blipFill>
        <p:spPr bwMode="auto">
          <a:xfrm>
            <a:off x="7658839" y="3113020"/>
            <a:ext cx="15367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3" y="2781300"/>
            <a:ext cx="4587876" cy="39608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文字方塊 60"/>
          <p:cNvSpPr txBox="1"/>
          <p:nvPr/>
        </p:nvSpPr>
        <p:spPr>
          <a:xfrm>
            <a:off x="677739" y="4626570"/>
            <a:ext cx="3606229" cy="1682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00"/>
              </a:lnSpc>
              <a:defRPr/>
            </a:pPr>
            <a:r>
              <a:rPr lang="zh-TW" altLang="en-US" sz="2800" b="0" spc="-46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我的家鄉有很多特色小吃，其中我覺得最好吃的就是這一樣，有機會你 </a:t>
            </a:r>
            <a:endParaRPr lang="en-US" altLang="zh-TW" sz="2800" b="0" spc="-460" dirty="0">
              <a:latin typeface="標楷體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100"/>
              </a:lnSpc>
              <a:defRPr/>
            </a:pPr>
            <a:r>
              <a:rPr lang="en-US" altLang="zh-TW" sz="2800" spc="-460" dirty="0">
                <a:latin typeface="標楷體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0" spc="-460" dirty="0">
                <a:latin typeface="標楷體" pitchFamily="65" charset="-120"/>
                <a:ea typeface="標楷體" panose="03000509000000000000" pitchFamily="65" charset="-120"/>
              </a:rPr>
              <a:t>也可以來嘗嘗看！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467544" y="4122117"/>
            <a:ext cx="3678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推薦內容：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683568" y="3113020"/>
            <a:ext cx="3279775" cy="604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家鄉特色小吃：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539552" y="3573016"/>
            <a:ext cx="328136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EC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深坑臭豆腐</a:t>
            </a:r>
          </a:p>
        </p:txBody>
      </p:sp>
      <p:cxnSp>
        <p:nvCxnSpPr>
          <p:cNvPr id="3" name="直線接點 2"/>
          <p:cNvCxnSpPr/>
          <p:nvPr/>
        </p:nvCxnSpPr>
        <p:spPr>
          <a:xfrm>
            <a:off x="5154377" y="1412776"/>
            <a:ext cx="266429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899592" y="4077072"/>
            <a:ext cx="266429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982">
            <a:off x="2260400" y="2104149"/>
            <a:ext cx="632763" cy="4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4346" y="855719"/>
            <a:ext cx="1278997" cy="155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DB799D6-650C-49C7-ADAD-86621F3678A7}"/>
              </a:ext>
            </a:extLst>
          </p:cNvPr>
          <p:cNvSpPr/>
          <p:nvPr/>
        </p:nvSpPr>
        <p:spPr>
          <a:xfrm>
            <a:off x="4551363" y="5121108"/>
            <a:ext cx="4428152" cy="1200329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民雄鵝肉、金桔和鳳梨、新港鴨肉羹、梅山的梅子相關產品、石棹茶葉、溪口鳥仔餅</a:t>
            </a:r>
            <a:r>
              <a:rPr lang="en-US" altLang="zh-TW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4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9548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5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rgbClr val="DDF0FA"/>
              </a:gs>
              <a:gs pos="0">
                <a:srgbClr val="DDF0FA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6-2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歡迎來到我的家鄉</a:t>
            </a:r>
          </a:p>
          <a:p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6486525" y="23018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000" dirty="0">
                <a:solidFill>
                  <a:srgbClr val="9D87B7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" y="3391770"/>
            <a:ext cx="9159027" cy="346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弧形 20"/>
          <p:cNvSpPr/>
          <p:nvPr/>
        </p:nvSpPr>
        <p:spPr bwMode="auto">
          <a:xfrm rot="10076618">
            <a:off x="1546225" y="577850"/>
            <a:ext cx="3560763" cy="2143125"/>
          </a:xfrm>
          <a:prstGeom prst="arc">
            <a:avLst>
              <a:gd name="adj1" fmla="val 13729832"/>
              <a:gd name="adj2" fmla="val 20448906"/>
            </a:avLst>
          </a:prstGeom>
          <a:noFill/>
          <a:ln w="647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TW" altLang="en-US" sz="3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1139825"/>
            <a:ext cx="203993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50825" y="1916113"/>
            <a:ext cx="20177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歡迎來到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我的家鄉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613" y="566599"/>
            <a:ext cx="5591175" cy="453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/>
          <p:cNvSpPr txBox="1"/>
          <p:nvPr/>
        </p:nvSpPr>
        <p:spPr>
          <a:xfrm>
            <a:off x="3846513" y="2454275"/>
            <a:ext cx="36782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推薦內容：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4098925" y="981075"/>
            <a:ext cx="3281363" cy="604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zh-TW" altLang="en-US" sz="3200" b="0" dirty="0">
                <a:solidFill>
                  <a:srgbClr val="DC5E34"/>
                </a:solidFill>
                <a:latin typeface="標楷體" pitchFamily="65" charset="-120"/>
                <a:ea typeface="標楷體" panose="03000509000000000000" pitchFamily="65" charset="-120"/>
              </a:rPr>
              <a:t>家鄉名勝古蹟：</a:t>
            </a:r>
            <a:endParaRPr lang="en-US" altLang="zh-TW" sz="3200" b="0" dirty="0">
              <a:solidFill>
                <a:srgbClr val="DC5E34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098925" y="1620089"/>
            <a:ext cx="32813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spc="-150" dirty="0">
                <a:solidFill>
                  <a:srgbClr val="EC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淡水紅毛城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3708400" y="2939460"/>
            <a:ext cx="41036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spc="-300" dirty="0">
                <a:solidFill>
                  <a:srgbClr val="EC008D"/>
                </a:solidFill>
                <a:latin typeface="標楷體" pitchFamily="65" charset="-120"/>
                <a:ea typeface="標楷體" panose="03000509000000000000" pitchFamily="65" charset="-120"/>
              </a:rPr>
              <a:t>　　紅毛城創建於西元</a:t>
            </a:r>
            <a:r>
              <a:rPr lang="en-US" altLang="zh-TW" sz="3200" spc="-300" dirty="0">
                <a:solidFill>
                  <a:srgbClr val="EC008D"/>
                </a:solidFill>
                <a:latin typeface="標楷體" pitchFamily="65" charset="-120"/>
                <a:ea typeface="標楷體" panose="03000509000000000000" pitchFamily="65" charset="-120"/>
              </a:rPr>
              <a:t>1628</a:t>
            </a:r>
            <a:r>
              <a:rPr lang="zh-TW" altLang="en-US" sz="3200" spc="-300" dirty="0">
                <a:solidFill>
                  <a:srgbClr val="EC008D"/>
                </a:solidFill>
                <a:latin typeface="標楷體" pitchFamily="65" charset="-120"/>
                <a:ea typeface="標楷體" panose="03000509000000000000" pitchFamily="65" charset="-120"/>
              </a:rPr>
              <a:t>年，是臺灣最古老  </a:t>
            </a:r>
            <a:endParaRPr lang="en-US" altLang="zh-TW" sz="3200" spc="-300" dirty="0">
              <a:solidFill>
                <a:srgbClr val="EC008D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200" spc="-300" dirty="0">
                <a:solidFill>
                  <a:srgbClr val="EC008D"/>
                </a:solidFill>
                <a:latin typeface="標楷體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spc="-300" dirty="0">
                <a:solidFill>
                  <a:srgbClr val="EC008D"/>
                </a:solidFill>
                <a:latin typeface="標楷體" pitchFamily="65" charset="-120"/>
                <a:ea typeface="標楷體" panose="03000509000000000000" pitchFamily="65" charset="-120"/>
              </a:rPr>
              <a:t>的建築之一。</a:t>
            </a:r>
          </a:p>
        </p:txBody>
      </p:sp>
      <p:pic>
        <p:nvPicPr>
          <p:cNvPr id="45" name="圖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752" y="3893716"/>
            <a:ext cx="1849438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線接點 2"/>
          <p:cNvCxnSpPr/>
          <p:nvPr/>
        </p:nvCxnSpPr>
        <p:spPr>
          <a:xfrm>
            <a:off x="4211960" y="2204864"/>
            <a:ext cx="295232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4212072" y="4477221"/>
            <a:ext cx="295232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982">
            <a:off x="2248360" y="2462583"/>
            <a:ext cx="632763" cy="4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30" y="6047953"/>
            <a:ext cx="624458" cy="45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4DC39FC-71D5-46C9-91A1-87E309367284}"/>
              </a:ext>
            </a:extLst>
          </p:cNvPr>
          <p:cNvSpPr/>
          <p:nvPr/>
        </p:nvSpPr>
        <p:spPr>
          <a:xfrm>
            <a:off x="3705684" y="4949557"/>
            <a:ext cx="5415627" cy="1754326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民雄大士爺廟，</a:t>
            </a:r>
            <a:r>
              <a:rPr lang="zh-TW" altLang="en-US" dirty="0">
                <a:solidFill>
                  <a:srgbClr val="FF00FF"/>
                </a:solidFill>
              </a:rPr>
              <a:t>每年農曆</a:t>
            </a:r>
            <a:r>
              <a:rPr lang="en-US" altLang="zh-TW" dirty="0">
                <a:solidFill>
                  <a:srgbClr val="FF00FF"/>
                </a:solidFill>
              </a:rPr>
              <a:t>7</a:t>
            </a:r>
            <a:r>
              <a:rPr lang="zh-TW" altLang="en-US" dirty="0">
                <a:solidFill>
                  <a:srgbClr val="FF00FF"/>
                </a:solidFill>
              </a:rPr>
              <a:t>月</a:t>
            </a:r>
            <a:r>
              <a:rPr lang="en-US" altLang="zh-TW" dirty="0">
                <a:solidFill>
                  <a:srgbClr val="FF00FF"/>
                </a:solidFill>
              </a:rPr>
              <a:t>21</a:t>
            </a:r>
            <a:r>
              <a:rPr lang="zh-TW" altLang="en-US" dirty="0">
                <a:solidFill>
                  <a:srgbClr val="FF00FF"/>
                </a:solidFill>
              </a:rPr>
              <a:t>日 至</a:t>
            </a:r>
            <a:r>
              <a:rPr lang="en-US" altLang="zh-TW" dirty="0">
                <a:solidFill>
                  <a:srgbClr val="FF00FF"/>
                </a:solidFill>
              </a:rPr>
              <a:t>23</a:t>
            </a:r>
            <a:r>
              <a:rPr lang="zh-TW" altLang="en-US" dirty="0">
                <a:solidFill>
                  <a:srgbClr val="FF00FF"/>
                </a:solidFill>
              </a:rPr>
              <a:t>日是民雄的年度盛事－大士爺祭，這時廟方會將一尊青面獠牙的紙糊大士爺神像，供奉在正殿。到了普渡尾聲，將大士爺神像和山神、土地公等紙糊品，火化升天，以象徵大士爺帶走眾家好兄弟，讓地方恢復平靜。</a:t>
            </a:r>
            <a:endParaRPr lang="en-US" altLang="zh-TW" dirty="0">
              <a:solidFill>
                <a:srgbClr val="FF00FF"/>
              </a:solidFill>
            </a:endParaRPr>
          </a:p>
          <a:p>
            <a:r>
              <a:rPr lang="zh-TW" altLang="en-US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三天的文化祭還有各式各樣的攤販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8D5D15E-03AF-4E9B-85C4-E24804A1B441}"/>
              </a:ext>
            </a:extLst>
          </p:cNvPr>
          <p:cNvSpPr/>
          <p:nvPr/>
        </p:nvSpPr>
        <p:spPr>
          <a:xfrm>
            <a:off x="138111" y="3606973"/>
            <a:ext cx="2417665" cy="147732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國家文物廣播館</a:t>
            </a:r>
            <a:endParaRPr lang="en-US" altLang="zh-TW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dirty="0">
                <a:solidFill>
                  <a:srgbClr val="FF00FF"/>
                </a:solidFill>
              </a:rPr>
              <a:t>全國唯一以廣播為主題的博物館，館內存有許多廣播史料、文物與機具</a:t>
            </a:r>
            <a:endParaRPr lang="zh-TW" altLang="en-US" dirty="0">
              <a:solidFill>
                <a:srgbClr val="FF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38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2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YamiMBP\Desktop\107社會4上習作\107社會4上習作-30\107社會4上習作-_0020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YamiMBP\Desktop\107社會4上習作\107社會4上習作-30\107社會4上習作-_0009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692696"/>
            <a:ext cx="3524548" cy="575792"/>
          </a:xfrm>
          <a:prstGeom prst="rect">
            <a:avLst/>
          </a:prstGeom>
          <a:noFill/>
        </p:spPr>
      </p:pic>
      <p:pic>
        <p:nvPicPr>
          <p:cNvPr id="20483" name="Picture 3" descr="C:\Users\YamiMBP\Desktop\107社會4上習作\107社會4上習作-30\107社會4上習作-_0017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1080120" cy="1234423"/>
          </a:xfrm>
          <a:prstGeom prst="rect">
            <a:avLst/>
          </a:prstGeom>
          <a:noFill/>
        </p:spPr>
      </p:pic>
      <p:cxnSp>
        <p:nvCxnSpPr>
          <p:cNvPr id="8" name="直線接點 7"/>
          <p:cNvCxnSpPr/>
          <p:nvPr/>
        </p:nvCxnSpPr>
        <p:spPr>
          <a:xfrm>
            <a:off x="971600" y="1340768"/>
            <a:ext cx="7272808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9"/>
          <p:cNvSpPr txBox="1">
            <a:spLocks noChangeArrowheads="1"/>
          </p:cNvSpPr>
          <p:nvPr/>
        </p:nvSpPr>
        <p:spPr bwMode="auto">
          <a:xfrm>
            <a:off x="863724" y="1499300"/>
            <a:ext cx="88928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 小朋友，為了幫助你了解自己這學期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的學習情形，請你從「檢查站起點」出發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，回答每一個檢查站的問題，直到終點。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Picture 2" descr="C:\Users\YamiMBP\Desktop\107社會4上習作\107社會4上習作-30\107社會4上習作-_0018_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665240"/>
            <a:ext cx="7272808" cy="6324600"/>
          </a:xfrm>
          <a:prstGeom prst="rect">
            <a:avLst/>
          </a:prstGeom>
          <a:noFill/>
        </p:spPr>
      </p:pic>
      <p:pic>
        <p:nvPicPr>
          <p:cNvPr id="2051" name="Picture 3" descr="C:\Users\YamiMBP\Desktop\107社會4上習作\107社會4上習作-30\107社會4上習作-_0015_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233192"/>
            <a:ext cx="1646176" cy="1500064"/>
          </a:xfrm>
          <a:prstGeom prst="rect">
            <a:avLst/>
          </a:prstGeom>
          <a:noFill/>
        </p:spPr>
      </p:pic>
      <p:pic>
        <p:nvPicPr>
          <p:cNvPr id="2050" name="Picture 2" descr="C:\Users\YamiMBP\Desktop\107社會4上習作\107社會4上習作-30\107社會4上習作-_0014_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0330">
            <a:off x="2483768" y="3225080"/>
            <a:ext cx="3963532" cy="2297436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2771800" y="3441104"/>
            <a:ext cx="285206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   檢查站起點</a:t>
            </a:r>
          </a:p>
          <a:p>
            <a:pPr>
              <a:lnSpc>
                <a:spcPts val="4200"/>
              </a:lnSpc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我的姓名：</a:t>
            </a:r>
          </a:p>
          <a:p>
            <a:pPr>
              <a:lnSpc>
                <a:spcPts val="4200"/>
              </a:lnSpc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檢查日期：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775416" y="3959112"/>
            <a:ext cx="1524776" cy="1133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TW" altLang="en-US" sz="3200" spc="-3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陳奇明</a:t>
            </a:r>
            <a:endParaRPr lang="en-US" altLang="zh-TW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4200"/>
              </a:lnSpc>
            </a:pPr>
            <a:r>
              <a:rPr lang="en-US" altLang="zh-TW" sz="3200" spc="-15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200" spc="-15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3200" spc="-15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sz="3200" spc="-15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788024" y="4542225"/>
            <a:ext cx="1512168" cy="486470"/>
            <a:chOff x="2195736" y="2913326"/>
            <a:chExt cx="5328592" cy="486470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2195736" y="2913326"/>
              <a:ext cx="5328592" cy="56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2195736" y="3394130"/>
              <a:ext cx="5328592" cy="56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YamiMBP\Desktop\107社會4上習作\107社會4上習作-30\107社會4上習作-_0018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9914">
            <a:off x="-92580" y="2572692"/>
            <a:ext cx="9473679" cy="6324600"/>
          </a:xfrm>
          <a:prstGeom prst="rect">
            <a:avLst/>
          </a:prstGeom>
          <a:noFill/>
        </p:spPr>
      </p:pic>
      <p:pic>
        <p:nvPicPr>
          <p:cNvPr id="38" name="Picture 3" descr="C:\Users\YamiMBP\Desktop\107社會4上習作\107社會4上習作-30\107社會4上習作-_0012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524">
            <a:off x="-990890" y="1864059"/>
            <a:ext cx="5988161" cy="5071252"/>
          </a:xfrm>
          <a:prstGeom prst="rect">
            <a:avLst/>
          </a:prstGeom>
          <a:noFill/>
        </p:spPr>
      </p:pic>
      <p:pic>
        <p:nvPicPr>
          <p:cNvPr id="3074" name="Picture 2" descr="C:\Users\YamiMBP\Desktop\107社會4上習作\107社會4上習作-30\107社會4上習作-_0013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366629" cy="432048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5076056" y="91822"/>
            <a:ext cx="38779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第一站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學習經驗站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這學期的社會課程中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，我最感興趣的學習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內容是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00192" y="204525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家鄉的機關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078765" y="2548746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當議員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479638" y="254874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，因為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324580" y="2548746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  我以後想</a:t>
            </a:r>
            <a:endParaRPr lang="en-US" altLang="zh-TW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。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5177092" y="2592288"/>
            <a:ext cx="3643380" cy="997996"/>
            <a:chOff x="2728820" y="3501008"/>
            <a:chExt cx="6811732" cy="997996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5097844" y="3501008"/>
              <a:ext cx="44427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V="1">
              <a:off x="2742771" y="3991429"/>
              <a:ext cx="759179" cy="351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V="1">
              <a:off x="2728820" y="4495800"/>
              <a:ext cx="3622430" cy="32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線接點 22"/>
          <p:cNvCxnSpPr/>
          <p:nvPr/>
        </p:nvCxnSpPr>
        <p:spPr>
          <a:xfrm flipV="1">
            <a:off x="6866015" y="3078771"/>
            <a:ext cx="1937523" cy="32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217670" y="2204864"/>
            <a:ext cx="49841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第二站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作業檢視站 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請勾選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我已用心完成習作活動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 是        否</a:t>
            </a: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我有準時繳交各項作業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 有        沒有</a:t>
            </a: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我能確實訂正錯誤之處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 是        否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90" y="3789040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2815" y="3789040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群組 53"/>
          <p:cNvGrpSpPr>
            <a:grpSpLocks/>
          </p:cNvGrpSpPr>
          <p:nvPr/>
        </p:nvGrpSpPr>
        <p:grpSpPr bwMode="auto">
          <a:xfrm>
            <a:off x="650080" y="3854515"/>
            <a:ext cx="349890" cy="287338"/>
            <a:chOff x="909638" y="3789040"/>
            <a:chExt cx="353492" cy="287660"/>
          </a:xfrm>
        </p:grpSpPr>
        <p:pic>
          <p:nvPicPr>
            <p:cNvPr id="55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5" y="4743073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060" y="4743073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群組 59"/>
          <p:cNvGrpSpPr>
            <a:grpSpLocks/>
          </p:cNvGrpSpPr>
          <p:nvPr/>
        </p:nvGrpSpPr>
        <p:grpSpPr bwMode="auto">
          <a:xfrm>
            <a:off x="655976" y="4792305"/>
            <a:ext cx="349890" cy="287338"/>
            <a:chOff x="909638" y="3789040"/>
            <a:chExt cx="353492" cy="287660"/>
          </a:xfrm>
        </p:grpSpPr>
        <p:pic>
          <p:nvPicPr>
            <p:cNvPr id="61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5" y="5716411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 descr="C:\Users\YamiMBP\Desktop\p\01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060" y="5716411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群組 65"/>
          <p:cNvGrpSpPr>
            <a:grpSpLocks/>
          </p:cNvGrpSpPr>
          <p:nvPr/>
        </p:nvGrpSpPr>
        <p:grpSpPr bwMode="auto">
          <a:xfrm>
            <a:off x="660175" y="5784673"/>
            <a:ext cx="349890" cy="287338"/>
            <a:chOff x="909638" y="3789040"/>
            <a:chExt cx="353492" cy="287660"/>
          </a:xfrm>
        </p:grpSpPr>
        <p:pic>
          <p:nvPicPr>
            <p:cNvPr id="67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880" y="3789042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" name="Picture 3" descr="C:\Users\YamiMBP\Desktop\107社會4上習作\107社會4上習作-31\107社會4上習作-_0002_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49083">
            <a:off x="5541899" y="4054938"/>
            <a:ext cx="2686050" cy="263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YamiMBP\Desktop\107社會4上習作\107社會4上習作-30\107社會4上習作-_0018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9914">
            <a:off x="-53349" y="-1613849"/>
            <a:ext cx="9473679" cy="7876628"/>
          </a:xfrm>
          <a:prstGeom prst="rect">
            <a:avLst/>
          </a:prstGeom>
          <a:noFill/>
        </p:spPr>
      </p:pic>
      <p:pic>
        <p:nvPicPr>
          <p:cNvPr id="44" name="Picture 2" descr="C:\Users\YamiMBP\Desktop\107社會4上習作\107社會4上習作-30\107社會4上習作-_0011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052736"/>
            <a:ext cx="6624736" cy="4646443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2808312" y="1340768"/>
            <a:ext cx="51125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第三站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品德表現站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請勾選，可複選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我能落實的「品德教育」有：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　  關懷長者　 盡忠職守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　  知禮守法　 愛物惜福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　  愛護環境　 關懷家鄉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581" y="3408138"/>
            <a:ext cx="426772" cy="41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3301061" y="3472684"/>
            <a:ext cx="349890" cy="287338"/>
            <a:chOff x="909638" y="3789040"/>
            <a:chExt cx="353492" cy="287660"/>
          </a:xfrm>
        </p:grpSpPr>
        <p:pic>
          <p:nvPicPr>
            <p:cNvPr id="11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826" y="3878977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3301306" y="3951709"/>
            <a:ext cx="349890" cy="287338"/>
            <a:chOff x="909638" y="3789040"/>
            <a:chExt cx="353492" cy="287660"/>
          </a:xfrm>
        </p:grpSpPr>
        <p:pic>
          <p:nvPicPr>
            <p:cNvPr id="17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826" y="4365104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群組 21"/>
          <p:cNvGrpSpPr>
            <a:grpSpLocks/>
          </p:cNvGrpSpPr>
          <p:nvPr/>
        </p:nvGrpSpPr>
        <p:grpSpPr bwMode="auto">
          <a:xfrm>
            <a:off x="3301306" y="4437836"/>
            <a:ext cx="349890" cy="287338"/>
            <a:chOff x="909638" y="3789040"/>
            <a:chExt cx="353492" cy="287660"/>
          </a:xfrm>
        </p:grpSpPr>
        <p:pic>
          <p:nvPicPr>
            <p:cNvPr id="2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639" y="3408138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群組 26"/>
          <p:cNvGrpSpPr>
            <a:grpSpLocks/>
          </p:cNvGrpSpPr>
          <p:nvPr/>
        </p:nvGrpSpPr>
        <p:grpSpPr bwMode="auto">
          <a:xfrm>
            <a:off x="5520119" y="3480870"/>
            <a:ext cx="349890" cy="287338"/>
            <a:chOff x="909638" y="3789040"/>
            <a:chExt cx="353492" cy="287660"/>
          </a:xfrm>
        </p:grpSpPr>
        <p:pic>
          <p:nvPicPr>
            <p:cNvPr id="28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884" y="3887163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520364" y="3959895"/>
            <a:ext cx="349890" cy="287338"/>
            <a:chOff x="909638" y="3789040"/>
            <a:chExt cx="353492" cy="287660"/>
          </a:xfrm>
        </p:grpSpPr>
        <p:pic>
          <p:nvPicPr>
            <p:cNvPr id="3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884" y="4373290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群組 36"/>
          <p:cNvGrpSpPr>
            <a:grpSpLocks/>
          </p:cNvGrpSpPr>
          <p:nvPr/>
        </p:nvGrpSpPr>
        <p:grpSpPr bwMode="auto">
          <a:xfrm>
            <a:off x="5520364" y="4446022"/>
            <a:ext cx="349890" cy="287338"/>
            <a:chOff x="909638" y="3789040"/>
            <a:chExt cx="353492" cy="287660"/>
          </a:xfrm>
        </p:grpSpPr>
        <p:pic>
          <p:nvPicPr>
            <p:cNvPr id="38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Picture 4" descr="C:\Users\YamiMBP\Desktop\107社會4上習作\107社會4上習作-30\107社會4上習作-_0016_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4300" y="5855293"/>
            <a:ext cx="1446212" cy="1002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YamiMBP\Desktop\107社會4上習作\107社會4上習作-30\107社會4上習作-_0020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YamiMBP\Desktop\107社會4上習作\107社會4上習作-30\107社會4上習作-_0018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220">
            <a:off x="116363" y="3422335"/>
            <a:ext cx="13812844" cy="10195029"/>
          </a:xfrm>
          <a:prstGeom prst="rect">
            <a:avLst/>
          </a:prstGeom>
          <a:noFill/>
        </p:spPr>
      </p:pic>
      <p:pic>
        <p:nvPicPr>
          <p:cNvPr id="1027" name="Picture 3" descr="C:\Users\YamiMBP\Desktop\107社會4上習作\107社會4上習作-30\107社會4上習作-_0010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4"/>
            <a:ext cx="7034305" cy="4536504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1744010" y="1484784"/>
            <a:ext cx="5544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第四站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交通安全站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請勾選，可複選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我會遵守的交通安全守則有：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遵守交通號誌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搭乘機車戴安全帽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搭乘汽車繫安全帶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" name="Picture 5" descr="C:\Users\YamiMBP\Desktop\107社會4上習作\107社會4上習作-31\107社會4上習作-_0000_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9767" y="260648"/>
            <a:ext cx="1190625" cy="1409700"/>
          </a:xfrm>
          <a:prstGeom prst="rect">
            <a:avLst/>
          </a:prstGeom>
          <a:noFill/>
        </p:spPr>
      </p:pic>
      <p:pic>
        <p:nvPicPr>
          <p:cNvPr id="21" name="Picture 2" descr="C:\Users\YamiMBP\Desktop\p\015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028037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YamiMBP\Desktop\p\015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501008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YamiMBP\Desktop\p\015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996878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Users\YamiMBP\Desktop\PinkCheck 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6817" y="3096460"/>
            <a:ext cx="345691" cy="28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YamiMBP\Desktop\PinkCheck 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6276" y="3584715"/>
            <a:ext cx="345691" cy="28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C:\Users\YamiMBP\Desktop\PinkCheck 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0540" y="4065301"/>
            <a:ext cx="345691" cy="28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66104" y="736358"/>
            <a:ext cx="9210104" cy="6121643"/>
            <a:chOff x="-66104" y="736358"/>
            <a:chExt cx="9210104" cy="612164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81"/>
            <a:stretch/>
          </p:blipFill>
          <p:spPr bwMode="auto">
            <a:xfrm>
              <a:off x="-66104" y="736358"/>
              <a:ext cx="9210104" cy="414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89" b="43310"/>
            <a:stretch/>
          </p:blipFill>
          <p:spPr bwMode="auto">
            <a:xfrm>
              <a:off x="0" y="4509121"/>
              <a:ext cx="9144000" cy="234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3" name="矩形 2"/>
          <p:cNvSpPr/>
          <p:nvPr/>
        </p:nvSpPr>
        <p:spPr>
          <a:xfrm>
            <a:off x="611560" y="836712"/>
            <a:ext cx="8532440" cy="602128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74000">
                <a:srgbClr val="FEF7E1"/>
              </a:gs>
              <a:gs pos="100000">
                <a:srgbClr val="FACEE1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11634" y="1052736"/>
            <a:ext cx="8424862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7088" indent="-827088"/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從產業類型來觀察，我發現</a:t>
            </a:r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……</a:t>
            </a: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□處處可見到農田　□附近有大型工業區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□常可看到漁船出港□可見到果園與農場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□銀行、商店分布密集　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□其他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/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從自然景觀來觀察，我發現</a:t>
            </a:r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……</a:t>
            </a: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□位在地勢比較低平的地方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□靠海，附近有港口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□位在山林之間　　</a:t>
            </a:r>
            <a:endParaRPr lang="en-US" altLang="zh-TW" sz="32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827088" indent="-827088"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□其他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7088" indent="-827088">
              <a:lnSpc>
                <a:spcPct val="150000"/>
              </a:lnSpc>
            </a:pP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483768" y="3789040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543700" y="6525344"/>
            <a:ext cx="484310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043608" y="1698558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4716014" y="1698558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043608" y="4437112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pic>
        <p:nvPicPr>
          <p:cNvPr id="21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6" y="3847356"/>
            <a:ext cx="2412777" cy="24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BBA6842-032A-4D8C-B87C-8BF9B40407CB}"/>
              </a:ext>
            </a:extLst>
          </p:cNvPr>
          <p:cNvSpPr/>
          <p:nvPr/>
        </p:nvSpPr>
        <p:spPr>
          <a:xfrm>
            <a:off x="331466" y="1664193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農村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9C4DE63-2207-498C-B7BB-DB6D048ECA4F}"/>
              </a:ext>
            </a:extLst>
          </p:cNvPr>
          <p:cNvSpPr/>
          <p:nvPr/>
        </p:nvSpPr>
        <p:spPr>
          <a:xfrm>
            <a:off x="302776" y="2228011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漁村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2BBB77F-4A59-4A7C-8D88-646FF31A2BB7}"/>
              </a:ext>
            </a:extLst>
          </p:cNvPr>
          <p:cNvSpPr/>
          <p:nvPr/>
        </p:nvSpPr>
        <p:spPr>
          <a:xfrm>
            <a:off x="8304504" y="2245136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山村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4FB0538-4BEA-4FCF-86AB-D683CF2476E4}"/>
              </a:ext>
            </a:extLst>
          </p:cNvPr>
          <p:cNvSpPr/>
          <p:nvPr/>
        </p:nvSpPr>
        <p:spPr>
          <a:xfrm>
            <a:off x="5208160" y="2823319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都市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831F4BC-4F94-4800-9F64-112FFF421354}"/>
              </a:ext>
            </a:extLst>
          </p:cNvPr>
          <p:cNvSpPr/>
          <p:nvPr/>
        </p:nvSpPr>
        <p:spPr>
          <a:xfrm>
            <a:off x="6000248" y="4437112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平原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09D5DF4-7C64-40EE-8818-6B9032A43ED7}"/>
              </a:ext>
            </a:extLst>
          </p:cNvPr>
          <p:cNvSpPr/>
          <p:nvPr/>
        </p:nvSpPr>
        <p:spPr>
          <a:xfrm>
            <a:off x="4067944" y="5559623"/>
            <a:ext cx="252028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山區</a:t>
            </a:r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~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山地或丘陵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7C351A-E3AA-47E8-9181-ECAA27C0376D}"/>
              </a:ext>
            </a:extLst>
          </p:cNvPr>
          <p:cNvSpPr/>
          <p:nvPr/>
        </p:nvSpPr>
        <p:spPr>
          <a:xfrm>
            <a:off x="6984804" y="1236893"/>
            <a:ext cx="176366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依實際觀察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C6F9885-471F-49C1-A288-AC9C324CD1D3}"/>
              </a:ext>
            </a:extLst>
          </p:cNvPr>
          <p:cNvSpPr/>
          <p:nvPr/>
        </p:nvSpPr>
        <p:spPr>
          <a:xfrm>
            <a:off x="4932040" y="4983559"/>
            <a:ext cx="80400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海邊</a:t>
            </a:r>
          </a:p>
        </p:txBody>
      </p:sp>
    </p:spTree>
    <p:extLst>
      <p:ext uri="{BB962C8B-B14F-4D97-AF65-F5344CB8AC3E}">
        <p14:creationId xmlns:p14="http://schemas.microsoft.com/office/powerpoint/2010/main" val="5500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YamiMBP\Desktop\107社會4上習作\107社會4上習作-30\107社會4上習作-_0020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YamiMBP\Desktop\107社會4上習作\107社會4上習作-31\107社會4上習作-_0008_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195">
            <a:off x="-3614510" y="-46475"/>
            <a:ext cx="12730373" cy="14594922"/>
          </a:xfrm>
          <a:prstGeom prst="rect">
            <a:avLst/>
          </a:prstGeom>
          <a:noFill/>
        </p:spPr>
      </p:pic>
      <p:pic>
        <p:nvPicPr>
          <p:cNvPr id="5124" name="Picture 4" descr="C:\Users\YamiMBP\Desktop\107社會4上習作\107社會4上習作-31\107社會4上習作-_0006_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556792"/>
            <a:ext cx="5433076" cy="4519954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2127204" y="2132856"/>
            <a:ext cx="46987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第五站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休閒樂活站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我最常進行的休閒活動是</a:t>
            </a:r>
          </a:p>
          <a:p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231967" y="364502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騎自行車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676508" y="379015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233445" y="4225632"/>
            <a:ext cx="5274513" cy="511869"/>
            <a:chOff x="1361789" y="3483079"/>
            <a:chExt cx="9861335" cy="511869"/>
          </a:xfrm>
        </p:grpSpPr>
        <p:cxnSp>
          <p:nvCxnSpPr>
            <p:cNvPr id="19" name="直線接點 18"/>
            <p:cNvCxnSpPr/>
            <p:nvPr/>
          </p:nvCxnSpPr>
          <p:spPr>
            <a:xfrm>
              <a:off x="5164882" y="3483079"/>
              <a:ext cx="6058242" cy="105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flipV="1">
              <a:off x="1361789" y="3991429"/>
              <a:ext cx="759180" cy="351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線接點 20"/>
          <p:cNvCxnSpPr/>
          <p:nvPr/>
        </p:nvCxnSpPr>
        <p:spPr>
          <a:xfrm>
            <a:off x="3535956" y="4719477"/>
            <a:ext cx="3196284" cy="69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486477" y="425825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因為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3347864" y="4194959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我喜歡騎車時，</a:t>
            </a:r>
            <a:endParaRPr lang="en-US" altLang="zh-TW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風迎面吹來的感覺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endParaRPr lang="zh-TW" altLang="en-US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3528790" y="5268102"/>
            <a:ext cx="3297136" cy="69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YamiMBP\Desktop\107社會4上習作\107社會4上習作-31\107社會4上習作-_0008_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2195">
            <a:off x="-302902" y="-1766243"/>
            <a:ext cx="11003536" cy="12615165"/>
          </a:xfrm>
          <a:prstGeom prst="rect">
            <a:avLst/>
          </a:prstGeom>
          <a:noFill/>
        </p:spPr>
      </p:pic>
      <p:pic>
        <p:nvPicPr>
          <p:cNvPr id="6" name="Picture 3" descr="C:\Users\YamiMBP\Desktop\107社會4上習作\107社會4上習作-31\107社會4上習作-_0005_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735" y="510327"/>
            <a:ext cx="5577688" cy="512508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2090967" y="666859"/>
            <a:ext cx="4288353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第六站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家鄉環保站</a:t>
            </a:r>
          </a:p>
          <a:p>
            <a:pPr algn="ctr"/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請勾選，可複選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為了家鄉環境，我會主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動回收：</a:t>
            </a:r>
          </a:p>
          <a:p>
            <a:pPr>
              <a:spcBef>
                <a:spcPts val="600"/>
              </a:spcBef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寶特瓶　   鐵鋁罐</a:t>
            </a:r>
          </a:p>
          <a:p>
            <a:pPr>
              <a:spcBef>
                <a:spcPts val="600"/>
              </a:spcBef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紙　類　   廢電池</a:t>
            </a:r>
          </a:p>
          <a:p>
            <a:pPr>
              <a:spcBef>
                <a:spcPts val="600"/>
              </a:spcBef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其　他：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7957" y="3230099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8202" y="3709124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8202" y="4195251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2176643" y="3341927"/>
            <a:ext cx="349890" cy="287338"/>
            <a:chOff x="909638" y="3789040"/>
            <a:chExt cx="353492" cy="287660"/>
          </a:xfrm>
        </p:grpSpPr>
        <p:pic>
          <p:nvPicPr>
            <p:cNvPr id="21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015" y="3238285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YamiMBP\Desktop\p\01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260" y="3717310"/>
            <a:ext cx="42677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直線接點 42"/>
          <p:cNvCxnSpPr/>
          <p:nvPr/>
        </p:nvCxnSpPr>
        <p:spPr>
          <a:xfrm>
            <a:off x="4120924" y="4725144"/>
            <a:ext cx="2395292" cy="75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4429141" y="3341604"/>
            <a:ext cx="349890" cy="287338"/>
            <a:chOff x="909638" y="3789040"/>
            <a:chExt cx="353492" cy="287660"/>
          </a:xfrm>
        </p:grpSpPr>
        <p:pic>
          <p:nvPicPr>
            <p:cNvPr id="3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群組 41"/>
          <p:cNvGrpSpPr>
            <a:grpSpLocks/>
          </p:cNvGrpSpPr>
          <p:nvPr/>
        </p:nvGrpSpPr>
        <p:grpSpPr bwMode="auto">
          <a:xfrm>
            <a:off x="2195736" y="3777386"/>
            <a:ext cx="349890" cy="287338"/>
            <a:chOff x="909638" y="3789040"/>
            <a:chExt cx="353492" cy="287660"/>
          </a:xfrm>
        </p:grpSpPr>
        <p:pic>
          <p:nvPicPr>
            <p:cNvPr id="44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文字方塊 54"/>
          <p:cNvSpPr txBox="1"/>
          <p:nvPr/>
        </p:nvSpPr>
        <p:spPr>
          <a:xfrm>
            <a:off x="3995936" y="4212377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不能穿的衣服</a:t>
            </a:r>
          </a:p>
        </p:txBody>
      </p:sp>
      <p:grpSp>
        <p:nvGrpSpPr>
          <p:cNvPr id="47" name="群組 46"/>
          <p:cNvGrpSpPr>
            <a:grpSpLocks/>
          </p:cNvGrpSpPr>
          <p:nvPr/>
        </p:nvGrpSpPr>
        <p:grpSpPr bwMode="auto">
          <a:xfrm>
            <a:off x="4448234" y="3777063"/>
            <a:ext cx="349890" cy="287338"/>
            <a:chOff x="909638" y="3789040"/>
            <a:chExt cx="353492" cy="287660"/>
          </a:xfrm>
        </p:grpSpPr>
        <p:pic>
          <p:nvPicPr>
            <p:cNvPr id="48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群組 50"/>
          <p:cNvGrpSpPr>
            <a:grpSpLocks/>
          </p:cNvGrpSpPr>
          <p:nvPr/>
        </p:nvGrpSpPr>
        <p:grpSpPr bwMode="auto">
          <a:xfrm>
            <a:off x="2215084" y="4254002"/>
            <a:ext cx="349890" cy="287338"/>
            <a:chOff x="909638" y="3789040"/>
            <a:chExt cx="353492" cy="287660"/>
          </a:xfrm>
        </p:grpSpPr>
        <p:pic>
          <p:nvPicPr>
            <p:cNvPr id="52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638" y="3789363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" descr="C:\Users\YamiMBP\Desktop\PinkCheck 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3880" y="3789040"/>
              <a:ext cx="349250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amiMBP\Desktop\107社會4上習作\107社會4上習作-31\107社會4上習作-_0008_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2195">
            <a:off x="252108" y="-4396350"/>
            <a:ext cx="9604394" cy="11011098"/>
          </a:xfrm>
          <a:prstGeom prst="rect">
            <a:avLst/>
          </a:prstGeom>
          <a:noFill/>
        </p:spPr>
      </p:pic>
      <p:pic>
        <p:nvPicPr>
          <p:cNvPr id="7170" name="Picture 2" descr="C:\Users\YamiMBP\Desktop\107社會4上習作\107社會4上習作-31\107社會4上習作-_0004_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8588">
            <a:off x="84734" y="960107"/>
            <a:ext cx="4507705" cy="3872385"/>
          </a:xfrm>
          <a:prstGeom prst="rect">
            <a:avLst/>
          </a:prstGeom>
          <a:noFill/>
        </p:spPr>
      </p:pic>
      <p:pic>
        <p:nvPicPr>
          <p:cNvPr id="7171" name="Picture 3" descr="C:\Users\YamiMBP\Desktop\107社會4上習作\107社會4上習作-31\107社會4上習作-_0007_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855296"/>
            <a:ext cx="4139952" cy="1002704"/>
          </a:xfrm>
          <a:prstGeom prst="rect">
            <a:avLst/>
          </a:prstGeom>
          <a:noFill/>
        </p:spPr>
      </p:pic>
      <p:pic>
        <p:nvPicPr>
          <p:cNvPr id="7172" name="Picture 4" descr="C:\Users\YamiMBP\Desktop\107社會4上習作\107社會4上習作-31\107社會4上習作-_0003_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3391">
            <a:off x="4462275" y="2418842"/>
            <a:ext cx="4502000" cy="3981450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4617929" y="2420888"/>
            <a:ext cx="42745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第八站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檢查站終點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  完成這學期課程，相信你對家鄉有更深入的認識。暑假裡，請和家人來一趟「節能減碳」的家鄉小旅行吧！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00050" y="1052736"/>
            <a:ext cx="428835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第七站</a:t>
            </a:r>
          </a:p>
          <a:p>
            <a:pPr algn="ctr"/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家鄉建議站</a:t>
            </a:r>
          </a:p>
          <a:p>
            <a:pPr algn="ctr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我想提出對家鄉的建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72000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議是</a:t>
            </a: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            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7663" y="2996952"/>
            <a:ext cx="4288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多設置一些自行車道</a:t>
            </a:r>
            <a:endParaRPr lang="en-US" altLang="zh-TW" sz="3200" dirty="0">
              <a:solidFill>
                <a:srgbClr val="EC008D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solidFill>
                  <a:srgbClr val="EC008D"/>
                </a:solidFill>
                <a:latin typeface="標楷體" pitchFamily="65" charset="-120"/>
                <a:ea typeface="標楷體" pitchFamily="65" charset="-120"/>
              </a:rPr>
              <a:t>，讓騎車可以更安全　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83568" y="3501008"/>
            <a:ext cx="3256035" cy="529971"/>
            <a:chOff x="521623" y="5139263"/>
            <a:chExt cx="2394193" cy="493051"/>
          </a:xfrm>
        </p:grpSpPr>
        <p:cxnSp>
          <p:nvCxnSpPr>
            <p:cNvPr id="13" name="直線接點 12"/>
            <p:cNvCxnSpPr/>
            <p:nvPr/>
          </p:nvCxnSpPr>
          <p:spPr>
            <a:xfrm>
              <a:off x="539552" y="5139263"/>
              <a:ext cx="23762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521623" y="5632314"/>
              <a:ext cx="23762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C:\Users\YamiMBP\Desktop\107社會4上習作\107社會4上習作-31\107社會4上習作-_0001_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7678" y="1516606"/>
            <a:ext cx="1536322" cy="1188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8" name="矩形 17"/>
          <p:cNvSpPr/>
          <p:nvPr/>
        </p:nvSpPr>
        <p:spPr>
          <a:xfrm>
            <a:off x="251520" y="1124744"/>
            <a:ext cx="87273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8000" indent="-828000" algn="l">
              <a:spcAft>
                <a:spcPts val="1200"/>
              </a:spcAft>
              <a:defRPr/>
            </a:pPr>
            <a:r>
              <a:rPr lang="zh-TW" altLang="en-US" sz="3200" b="0" spc="-3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一、從這些生活描述來判斷，我所居住的地方</a:t>
            </a:r>
            <a:r>
              <a:rPr lang="en-US" altLang="zh-TW" sz="3200" b="0" spc="-3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828000" indent="-828000" algn="l">
              <a:spcAft>
                <a:spcPts val="1200"/>
              </a:spcAft>
              <a:defRPr/>
            </a:pPr>
            <a:endParaRPr lang="en-US" altLang="zh-TW" sz="3200" b="0" spc="-3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060848"/>
            <a:ext cx="8896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467544" y="2196153"/>
            <a:ext cx="3311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□比較接近都市。</a:t>
            </a:r>
            <a:endParaRPr lang="zh-TW" altLang="en-US" sz="3200" dirty="0"/>
          </a:p>
        </p:txBody>
      </p:sp>
      <p:sp>
        <p:nvSpPr>
          <p:cNvPr id="23" name="矩形 10"/>
          <p:cNvSpPr>
            <a:spLocks noChangeArrowheads="1"/>
          </p:cNvSpPr>
          <p:nvPr/>
        </p:nvSpPr>
        <p:spPr bwMode="auto">
          <a:xfrm>
            <a:off x="4860032" y="2135758"/>
            <a:ext cx="42846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l"/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□介於都市與鄉村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55600" indent="-355600" algn="l"/>
            <a:r>
              <a:rPr lang="en-US" altLang="zh-TW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之間。</a:t>
            </a:r>
            <a:endParaRPr lang="zh-TW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B51EE4D-EC7E-4E7A-AF5C-D73B827CF5C6}"/>
              </a:ext>
            </a:extLst>
          </p:cNvPr>
          <p:cNvSpPr/>
          <p:nvPr/>
        </p:nvSpPr>
        <p:spPr>
          <a:xfrm>
            <a:off x="899592" y="1599183"/>
            <a:ext cx="1224136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嘉義市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3A168A-99D6-4BCD-83C8-D13EC08F3824}"/>
              </a:ext>
            </a:extLst>
          </p:cNvPr>
          <p:cNvSpPr/>
          <p:nvPr/>
        </p:nvSpPr>
        <p:spPr>
          <a:xfrm>
            <a:off x="4860032" y="1599183"/>
            <a:ext cx="3655244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民雄鄉東榮村、西安村等</a:t>
            </a:r>
          </a:p>
        </p:txBody>
      </p:sp>
    </p:spTree>
    <p:extLst>
      <p:ext uri="{BB962C8B-B14F-4D97-AF65-F5344CB8AC3E}">
        <p14:creationId xmlns:p14="http://schemas.microsoft.com/office/powerpoint/2010/main" val="12334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7" y="2060848"/>
            <a:ext cx="86963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8" name="矩形 17"/>
          <p:cNvSpPr/>
          <p:nvPr/>
        </p:nvSpPr>
        <p:spPr>
          <a:xfrm>
            <a:off x="251520" y="1124744"/>
            <a:ext cx="87273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8000" indent="-828000" algn="l">
              <a:spcAft>
                <a:spcPts val="1200"/>
              </a:spcAft>
              <a:defRPr/>
            </a:pPr>
            <a:r>
              <a:rPr lang="zh-TW" altLang="en-US" sz="3200" b="0" spc="-3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一、從這些生活描述來判斷，我所居住的地方</a:t>
            </a:r>
            <a:r>
              <a:rPr lang="en-US" altLang="zh-TW" sz="3200" b="0" spc="-3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828000" indent="-828000" algn="l">
              <a:spcAft>
                <a:spcPts val="1200"/>
              </a:spcAft>
              <a:defRPr/>
            </a:pPr>
            <a:endParaRPr lang="en-US" altLang="zh-TW" sz="3200" b="0" spc="-3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11"/>
          <p:cNvSpPr>
            <a:spLocks noChangeArrowheads="1"/>
          </p:cNvSpPr>
          <p:nvPr/>
        </p:nvSpPr>
        <p:spPr bwMode="auto">
          <a:xfrm>
            <a:off x="683568" y="2204864"/>
            <a:ext cx="5904656" cy="94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□比較</a:t>
            </a: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接近鄉村。</a:t>
            </a:r>
            <a:endParaRPr lang="en-US" altLang="zh-TW" sz="3200" b="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lnSpc>
                <a:spcPts val="3000"/>
              </a:lnSpc>
              <a:spcBef>
                <a:spcPts val="600"/>
              </a:spcBef>
            </a:pPr>
            <a:r>
              <a:rPr lang="zh-TW" altLang="en-US" sz="3200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 □山村　 □漁村　 □農村</a:t>
            </a:r>
            <a:endParaRPr lang="zh-TW" altLang="en-US" sz="3200" dirty="0"/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755576" y="2173442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5004048" y="2628776"/>
            <a:ext cx="49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3200" b="0" dirty="0">
                <a:solidFill>
                  <a:srgbClr val="FF0000"/>
                </a:solidFill>
                <a:latin typeface="標楷體" pitchFamily="65" charset="-120"/>
                <a:sym typeface="Wingdings 2" pitchFamily="18" charset="2"/>
              </a:rPr>
              <a:t>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86568E-4F36-49D4-887A-500F9201649A}"/>
              </a:ext>
            </a:extLst>
          </p:cNvPr>
          <p:cNvSpPr/>
          <p:nvPr/>
        </p:nvSpPr>
        <p:spPr>
          <a:xfrm>
            <a:off x="1475656" y="1617297"/>
            <a:ext cx="4320480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民雄鄉頂崙村、豐收村</a:t>
            </a:r>
            <a:r>
              <a:rPr lang="en-US" altLang="zh-TW" sz="2400" spc="-300" dirty="0">
                <a:solidFill>
                  <a:srgbClr val="FF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等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341A2B5-7B11-4931-9132-00F706033FB8}"/>
              </a:ext>
            </a:extLst>
          </p:cNvPr>
          <p:cNvSpPr/>
          <p:nvPr/>
        </p:nvSpPr>
        <p:spPr>
          <a:xfrm>
            <a:off x="611560" y="5919663"/>
            <a:ext cx="7704856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民雄鄉不靠海，沒有漁村；以平原為主，屬於農村</a:t>
            </a:r>
          </a:p>
        </p:txBody>
      </p:sp>
    </p:spTree>
    <p:extLst>
      <p:ext uri="{BB962C8B-B14F-4D97-AF65-F5344CB8AC3E}">
        <p14:creationId xmlns:p14="http://schemas.microsoft.com/office/powerpoint/2010/main" val="12457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4717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4-1</a:t>
            </a:r>
            <a:r>
              <a:rPr lang="zh-TW" altLang="en-US" sz="3600" b="1" dirty="0">
                <a:latin typeface="Adobe Gothic Std B" pitchFamily="34" charset="-128"/>
                <a:ea typeface="Adobe Gothic Std B" pitchFamily="34" charset="-128"/>
                <a:cs typeface="2-Arial" pitchFamily="34" charset="0"/>
              </a:rPr>
              <a:t>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家鄉居民生活觀察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53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sp>
        <p:nvSpPr>
          <p:cNvPr id="12" name="矩形 11"/>
          <p:cNvSpPr/>
          <p:nvPr/>
        </p:nvSpPr>
        <p:spPr>
          <a:xfrm>
            <a:off x="179512" y="1124744"/>
            <a:ext cx="8424863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8000" indent="-828000" algn="l" hangingPunct="0">
              <a:spcAft>
                <a:spcPts val="120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二、除了這些描述之外，我還可以補充哪些家鄉居民生活的描述：</a:t>
            </a: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 hangingPunct="0">
              <a:spcAft>
                <a:spcPts val="1200"/>
              </a:spcAft>
              <a:defRPr/>
            </a:pP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 hangingPunct="0">
              <a:spcAft>
                <a:spcPts val="1200"/>
              </a:spcAft>
              <a:defRPr/>
            </a:pPr>
            <a:endParaRPr lang="en-US" altLang="zh-TW" sz="3200" b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 hangingPunct="0">
              <a:spcAft>
                <a:spcPts val="0"/>
              </a:spcAft>
              <a:defRPr/>
            </a:pPr>
            <a:r>
              <a:rPr lang="zh-TW" altLang="en-US" sz="32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3200" b="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比較都市和鄉村生活後，我比較</a:t>
            </a:r>
            <a:endParaRPr lang="en-US" altLang="zh-TW" sz="3200" b="0" spc="-1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 hangingPunct="0">
              <a:spcAft>
                <a:spcPts val="0"/>
              </a:spcAft>
              <a:defRPr/>
            </a:pPr>
            <a:r>
              <a:rPr lang="en-US" altLang="zh-TW" sz="320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200" b="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</a:t>
            </a:r>
            <a:r>
              <a:rPr lang="en-US" altLang="zh-TW" sz="320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3200" b="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生活。</a:t>
            </a:r>
            <a:endParaRPr lang="en-US" altLang="zh-TW" sz="3200" b="0" spc="-1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000" indent="-828000" algn="l" hangingPunct="0">
              <a:spcAft>
                <a:spcPts val="0"/>
              </a:spcAft>
              <a:defRPr/>
            </a:pPr>
            <a:r>
              <a:rPr lang="zh-TW" altLang="en-US" sz="320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b="0" spc="-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endParaRPr lang="en-US" altLang="zh-TW" sz="3200" b="0" spc="-1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1043608" y="2636912"/>
            <a:ext cx="734481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043608" y="3140968"/>
            <a:ext cx="734481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907704" y="4509120"/>
            <a:ext cx="165618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907704" y="5013176"/>
            <a:ext cx="648072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899592" y="2132856"/>
            <a:ext cx="7920607" cy="1041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居民中有不少農夫，大家很早就起來照顧作物</a:t>
            </a:r>
            <a:endParaRPr lang="en-US" altLang="zh-TW" sz="3200" b="0" spc="-3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；晚上店家很早關門，只有便利商店還開著。</a:t>
            </a:r>
            <a:endParaRPr lang="en-US" altLang="zh-TW" sz="3200" b="0" spc="-3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2195786" y="4019153"/>
            <a:ext cx="1008062" cy="561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都市</a:t>
            </a:r>
            <a:endParaRPr lang="en-US" altLang="zh-TW" sz="3200" b="0" spc="-3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2195016" y="4518362"/>
            <a:ext cx="6121400" cy="5668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>
              <a:lnSpc>
                <a:spcPts val="3700"/>
              </a:lnSpc>
              <a:defRPr/>
            </a:pPr>
            <a:r>
              <a:rPr lang="zh-TW" altLang="en-US" sz="3200" b="0" spc="-3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有百貨公司和很多商店，生活便利。</a:t>
            </a:r>
            <a:endParaRPr lang="en-US" altLang="zh-TW" sz="3200" b="0" spc="-3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788E890-034D-4192-AC66-D56169A96A00}"/>
              </a:ext>
            </a:extLst>
          </p:cNvPr>
          <p:cNvSpPr/>
          <p:nvPr/>
        </p:nvSpPr>
        <p:spPr>
          <a:xfrm>
            <a:off x="4880106" y="1699455"/>
            <a:ext cx="3940093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依照自己所觀察到的來寫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8832D2-4FBE-4879-A438-57E281A66000}"/>
              </a:ext>
            </a:extLst>
          </p:cNvPr>
          <p:cNvSpPr/>
          <p:nvPr/>
        </p:nvSpPr>
        <p:spPr>
          <a:xfrm>
            <a:off x="1113460" y="5534809"/>
            <a:ext cx="3602556" cy="461665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依照自己喜歡的生活來寫</a:t>
            </a:r>
          </a:p>
        </p:txBody>
      </p:sp>
    </p:spTree>
    <p:extLst>
      <p:ext uri="{BB962C8B-B14F-4D97-AF65-F5344CB8AC3E}">
        <p14:creationId xmlns:p14="http://schemas.microsoft.com/office/powerpoint/2010/main" val="22048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2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42" name="文字方塊 3"/>
          <p:cNvSpPr txBox="1">
            <a:spLocks noChangeArrowheads="1"/>
          </p:cNvSpPr>
          <p:nvPr/>
        </p:nvSpPr>
        <p:spPr bwMode="auto">
          <a:xfrm>
            <a:off x="2413000" y="260648"/>
            <a:ext cx="6191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大家來找碴</a:t>
            </a:r>
          </a:p>
        </p:txBody>
      </p:sp>
      <p:sp>
        <p:nvSpPr>
          <p:cNvPr id="10244" name="文字方塊 9"/>
          <p:cNvSpPr txBox="1">
            <a:spLocks noChangeArrowheads="1"/>
          </p:cNvSpPr>
          <p:nvPr/>
        </p:nvSpPr>
        <p:spPr bwMode="auto">
          <a:xfrm>
            <a:off x="755576" y="1988840"/>
            <a:ext cx="80295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這裡有一張七十年前家鄉先民生活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的圖畫，請觀察圖畫回答下列問題。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486525" y="23018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配合課本第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54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59</a:t>
            </a:r>
            <a:r>
              <a:rPr lang="zh-TW" altLang="en-US" sz="20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頁</a:t>
            </a:r>
          </a:p>
        </p:txBody>
      </p:sp>
      <p:pic>
        <p:nvPicPr>
          <p:cNvPr id="10246" name="Picture 2" descr="C:\Users\YamiMBP\Desktop\107社會4上習作\107社會4上習作-20\107社會4上習作-_0085_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640"/>
            <a:ext cx="1800225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641826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群組 5"/>
          <p:cNvGrpSpPr>
            <a:grpSpLocks/>
          </p:cNvGrpSpPr>
          <p:nvPr/>
        </p:nvGrpSpPr>
        <p:grpSpPr bwMode="auto">
          <a:xfrm>
            <a:off x="2530475" y="415652"/>
            <a:ext cx="3841725" cy="865188"/>
            <a:chOff x="2545663" y="907189"/>
            <a:chExt cx="2166938" cy="865627"/>
          </a:xfrm>
        </p:grpSpPr>
        <p:cxnSp>
          <p:nvCxnSpPr>
            <p:cNvPr id="12" name="直線接點 6"/>
            <p:cNvCxnSpPr>
              <a:cxnSpLocks noChangeShapeType="1"/>
            </p:cNvCxnSpPr>
            <p:nvPr/>
          </p:nvCxnSpPr>
          <p:spPr bwMode="auto">
            <a:xfrm flipV="1">
              <a:off x="2555526" y="907189"/>
              <a:ext cx="2153594" cy="1589"/>
            </a:xfrm>
            <a:prstGeom prst="line">
              <a:avLst/>
            </a:prstGeom>
            <a:noFill/>
            <a:ln w="19050" algn="ctr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13" name="直線接點 7"/>
            <p:cNvCxnSpPr>
              <a:cxnSpLocks noChangeShapeType="1"/>
            </p:cNvCxnSpPr>
            <p:nvPr/>
          </p:nvCxnSpPr>
          <p:spPr bwMode="auto">
            <a:xfrm>
              <a:off x="2545663" y="1772816"/>
              <a:ext cx="2166938" cy="0"/>
            </a:xfrm>
            <a:prstGeom prst="line">
              <a:avLst/>
            </a:prstGeom>
            <a:noFill/>
            <a:ln w="19050" algn="ctr">
              <a:solidFill>
                <a:schemeClr val="accent6"/>
              </a:solidFill>
              <a:round/>
              <a:headEnd/>
              <a:tailEnd/>
            </a:ln>
          </p:spPr>
        </p:cxn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A65E7259-E622-48C7-8FC7-586BB367D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 b="47430"/>
          <a:stretch/>
        </p:blipFill>
        <p:spPr bwMode="auto">
          <a:xfrm>
            <a:off x="1" y="3212976"/>
            <a:ext cx="87484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9">
            <a:extLst>
              <a:ext uri="{FF2B5EF4-FFF2-40B4-BE49-F238E27FC236}">
                <a16:creationId xmlns:a16="http://schemas.microsoft.com/office/drawing/2014/main" id="{1DBF7731-799A-48F4-B71D-B3B0684F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13" y="3356992"/>
            <a:ext cx="80295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 圖畫中有些地方錯了，請圈出有問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題的地方（共五個）。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 觀察你圈起來的地方，說說看跟當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時的物品、人物有什麼不同？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2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0" y="-105116"/>
            <a:ext cx="9085216" cy="6990500"/>
            <a:chOff x="-45414" y="-1020699"/>
            <a:chExt cx="8226716" cy="86981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414" y="-1020699"/>
              <a:ext cx="8217814" cy="4213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3193656"/>
              <a:ext cx="8217814" cy="448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橢圓 5"/>
          <p:cNvSpPr/>
          <p:nvPr/>
        </p:nvSpPr>
        <p:spPr>
          <a:xfrm>
            <a:off x="4716016" y="1232697"/>
            <a:ext cx="1728192" cy="1728192"/>
          </a:xfrm>
          <a:prstGeom prst="ellipse">
            <a:avLst/>
          </a:prstGeom>
          <a:noFill/>
          <a:ln w="38100">
            <a:solidFill>
              <a:srgbClr val="EC0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808686" y="3153692"/>
            <a:ext cx="2723754" cy="3704307"/>
          </a:xfrm>
          <a:prstGeom prst="ellipse">
            <a:avLst/>
          </a:prstGeom>
          <a:noFill/>
          <a:ln w="38100">
            <a:solidFill>
              <a:srgbClr val="EC0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A9BB12-381D-462D-8A73-979038C73E67}"/>
              </a:ext>
            </a:extLst>
          </p:cNvPr>
          <p:cNvSpPr/>
          <p:nvPr/>
        </p:nvSpPr>
        <p:spPr>
          <a:xfrm>
            <a:off x="3347869" y="744753"/>
            <a:ext cx="294758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70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年前不會使用電腦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BFBB8BB-9309-45D0-95EA-07A93D19FC4C}"/>
              </a:ext>
            </a:extLst>
          </p:cNvPr>
          <p:cNvSpPr/>
          <p:nvPr/>
        </p:nvSpPr>
        <p:spPr>
          <a:xfrm>
            <a:off x="2348858" y="6205474"/>
            <a:ext cx="27363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FF"/>
                </a:solidFill>
                <a:latin typeface="+mj-ea"/>
                <a:ea typeface="+mj-ea"/>
              </a:rPr>
              <a:t>70</a:t>
            </a:r>
            <a:r>
              <a:rPr lang="zh-TW" altLang="en-US" sz="2400" dirty="0">
                <a:solidFill>
                  <a:srgbClr val="FF00FF"/>
                </a:solidFill>
                <a:latin typeface="+mj-ea"/>
                <a:ea typeface="+mj-ea"/>
              </a:rPr>
              <a:t>年前沒有電動車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16" grpId="0" animBg="1"/>
      <p:bldP spid="2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翰林國小社會教學PPT ">
  <a:themeElements>
    <a:clrScheme name="101國中教學ppt地理投影片母片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B2B2B2"/>
      </a:folHlink>
    </a:clrScheme>
    <a:fontScheme name="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3025</Words>
  <Application>Microsoft Office PowerPoint</Application>
  <PresentationFormat>如螢幕大小 (4:3)</PresentationFormat>
  <Paragraphs>413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54" baseType="lpstr">
      <vt:lpstr>2-Arial</vt:lpstr>
      <vt:lpstr>Adobe Gothic Std B</vt:lpstr>
      <vt:lpstr>MS Mincho</vt:lpstr>
      <vt:lpstr>微軟正黑體</vt:lpstr>
      <vt:lpstr>新細明體</vt:lpstr>
      <vt:lpstr>標楷體</vt:lpstr>
      <vt:lpstr>Arial</vt:lpstr>
      <vt:lpstr>Calibri</vt:lpstr>
      <vt:lpstr>Times New Roman</vt:lpstr>
      <vt:lpstr>Wingdings 2</vt:lpstr>
      <vt:lpstr>Office 佈景主題</vt:lpstr>
      <vt:lpstr>翰林國小社會教學PPT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TY</dc:creator>
  <cp:lastModifiedBy>5A88</cp:lastModifiedBy>
  <cp:revision>190</cp:revision>
  <dcterms:created xsi:type="dcterms:W3CDTF">2017-05-22T02:22:51Z</dcterms:created>
  <dcterms:modified xsi:type="dcterms:W3CDTF">2021-06-25T07:05:26Z</dcterms:modified>
</cp:coreProperties>
</file>